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311" r:id="rId32"/>
    <p:sldId id="312" r:id="rId33"/>
    <p:sldId id="313" r:id="rId34"/>
    <p:sldId id="314" r:id="rId35"/>
    <p:sldId id="315" r:id="rId36"/>
    <p:sldId id="316" r:id="rId37"/>
    <p:sldId id="317" r:id="rId38"/>
    <p:sldId id="339" r:id="rId39"/>
    <p:sldId id="319" r:id="rId40"/>
    <p:sldId id="320" r:id="rId41"/>
    <p:sldId id="321" r:id="rId42"/>
    <p:sldId id="322" r:id="rId43"/>
    <p:sldId id="323" r:id="rId44"/>
    <p:sldId id="324" r:id="rId45"/>
    <p:sldId id="342" r:id="rId46"/>
    <p:sldId id="325" r:id="rId47"/>
    <p:sldId id="337" r:id="rId48"/>
    <p:sldId id="326" r:id="rId49"/>
    <p:sldId id="329" r:id="rId50"/>
    <p:sldId id="330" r:id="rId51"/>
    <p:sldId id="331" r:id="rId52"/>
    <p:sldId id="333" r:id="rId53"/>
    <p:sldId id="334" r:id="rId54"/>
    <p:sldId id="338" r:id="rId55"/>
    <p:sldId id="335" r:id="rId56"/>
    <p:sldId id="336" r:id="rId57"/>
    <p:sldId id="343" r:id="rId58"/>
    <p:sldId id="344" r:id="rId59"/>
    <p:sldId id="351" r:id="rId60"/>
    <p:sldId id="346" r:id="rId61"/>
    <p:sldId id="345" r:id="rId62"/>
    <p:sldId id="348" r:id="rId63"/>
    <p:sldId id="352" r:id="rId64"/>
    <p:sldId id="350" r:id="rId65"/>
    <p:sldId id="349" r:id="rId66"/>
    <p:sldId id="347" r:id="rId67"/>
    <p:sldId id="340" r:id="rId68"/>
    <p:sldId id="341" r:id="rId69"/>
    <p:sldId id="328" r:id="rId70"/>
    <p:sldId id="318" r:id="rId71"/>
    <p:sldId id="287" r:id="rId72"/>
    <p:sldId id="288" r:id="rId73"/>
    <p:sldId id="327" r:id="rId74"/>
    <p:sldId id="289" r:id="rId75"/>
    <p:sldId id="292" r:id="rId76"/>
    <p:sldId id="297" r:id="rId77"/>
    <p:sldId id="298" r:id="rId78"/>
    <p:sldId id="304" r:id="rId79"/>
    <p:sldId id="309" r:id="rId80"/>
    <p:sldId id="310" r:id="rId81"/>
    <p:sldId id="256" r:id="rId82"/>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0" d="100"/>
          <a:sy n="70" d="100"/>
        </p:scale>
        <p:origin x="138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31834B30-01AE-4687-AC99-8D595D3F5BC4}" type="datetimeFigureOut">
              <a:rPr lang="ar-SA" smtClean="0"/>
              <a:pPr/>
              <a:t>04/08/1443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002B1FC-421D-4B66-A486-A43CF8DA8145}"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31834B30-01AE-4687-AC99-8D595D3F5BC4}" type="datetimeFigureOut">
              <a:rPr lang="ar-SA" smtClean="0"/>
              <a:pPr/>
              <a:t>04/08/1443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002B1FC-421D-4B66-A486-A43CF8DA8145}"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31834B30-01AE-4687-AC99-8D595D3F5BC4}" type="datetimeFigureOut">
              <a:rPr lang="ar-SA" smtClean="0"/>
              <a:pPr/>
              <a:t>04/08/1443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002B1FC-421D-4B66-A486-A43CF8DA8145}" type="slidenum">
              <a:rPr lang="ar-SA" smtClean="0"/>
              <a:pPr/>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457200" y="274638"/>
            <a:ext cx="8229600" cy="585152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3" name="عنصر نائب للتاريخ 3"/>
          <p:cNvSpPr>
            <a:spLocks noGrp="1"/>
          </p:cNvSpPr>
          <p:nvPr>
            <p:ph type="dt" sz="half" idx="10"/>
          </p:nvPr>
        </p:nvSpPr>
        <p:spPr/>
        <p:txBody>
          <a:bodyPr/>
          <a:lstStyle>
            <a:lvl1pPr>
              <a:defRPr/>
            </a:lvl1pPr>
          </a:lstStyle>
          <a:p>
            <a:pPr>
              <a:defRPr/>
            </a:pPr>
            <a:fld id="{781DFC49-25A4-4D1A-BDF9-F627EEB5D6F0}" type="datetimeFigureOut">
              <a:rPr lang="ar-SA"/>
              <a:pPr>
                <a:defRPr/>
              </a:pPr>
              <a:t>04/08/1443</a:t>
            </a:fld>
            <a:endParaRPr lang="ar-SA"/>
          </a:p>
        </p:txBody>
      </p:sp>
      <p:sp>
        <p:nvSpPr>
          <p:cNvPr id="4" name="عنصر نائب للتذييل 4"/>
          <p:cNvSpPr>
            <a:spLocks noGrp="1"/>
          </p:cNvSpPr>
          <p:nvPr>
            <p:ph type="ftr" sz="quarter" idx="11"/>
          </p:nvPr>
        </p:nvSpPr>
        <p:spPr/>
        <p:txBody>
          <a:bodyPr/>
          <a:lstStyle>
            <a:lvl1pPr>
              <a:defRPr/>
            </a:lvl1pPr>
          </a:lstStyle>
          <a:p>
            <a:pPr>
              <a:defRPr/>
            </a:pPr>
            <a:endParaRPr lang="ar-SA"/>
          </a:p>
        </p:txBody>
      </p:sp>
      <p:sp>
        <p:nvSpPr>
          <p:cNvPr id="5" name="عنصر نائب لرقم الشريحة 5"/>
          <p:cNvSpPr>
            <a:spLocks noGrp="1"/>
          </p:cNvSpPr>
          <p:nvPr>
            <p:ph type="sldNum" sz="quarter" idx="12"/>
          </p:nvPr>
        </p:nvSpPr>
        <p:spPr/>
        <p:txBody>
          <a:bodyPr/>
          <a:lstStyle>
            <a:lvl1pPr>
              <a:defRPr/>
            </a:lvl1pPr>
          </a:lstStyle>
          <a:p>
            <a:pPr>
              <a:defRPr/>
            </a:pPr>
            <a:fld id="{7F159924-0DC6-47E7-B081-85BBE887560E}" type="slidenum">
              <a:rPr lang="ar-SA"/>
              <a:pPr>
                <a:defRPr/>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31834B30-01AE-4687-AC99-8D595D3F5BC4}" type="datetimeFigureOut">
              <a:rPr lang="ar-SA" smtClean="0"/>
              <a:pPr/>
              <a:t>04/08/1443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002B1FC-421D-4B66-A486-A43CF8DA8145}"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31834B30-01AE-4687-AC99-8D595D3F5BC4}" type="datetimeFigureOut">
              <a:rPr lang="ar-SA" smtClean="0"/>
              <a:pPr/>
              <a:t>04/08/1443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002B1FC-421D-4B66-A486-A43CF8DA8145}"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31834B30-01AE-4687-AC99-8D595D3F5BC4}" type="datetimeFigureOut">
              <a:rPr lang="ar-SA" smtClean="0"/>
              <a:pPr/>
              <a:t>04/08/1443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002B1FC-421D-4B66-A486-A43CF8DA8145}"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31834B30-01AE-4687-AC99-8D595D3F5BC4}" type="datetimeFigureOut">
              <a:rPr lang="ar-SA" smtClean="0"/>
              <a:pPr/>
              <a:t>04/08/1443</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6002B1FC-421D-4B66-A486-A43CF8DA8145}"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31834B30-01AE-4687-AC99-8D595D3F5BC4}" type="datetimeFigureOut">
              <a:rPr lang="ar-SA" smtClean="0"/>
              <a:pPr/>
              <a:t>04/08/1443</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6002B1FC-421D-4B66-A486-A43CF8DA8145}"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31834B30-01AE-4687-AC99-8D595D3F5BC4}" type="datetimeFigureOut">
              <a:rPr lang="ar-SA" smtClean="0"/>
              <a:pPr/>
              <a:t>04/08/1443</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6002B1FC-421D-4B66-A486-A43CF8DA8145}"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31834B30-01AE-4687-AC99-8D595D3F5BC4}" type="datetimeFigureOut">
              <a:rPr lang="ar-SA" smtClean="0"/>
              <a:pPr/>
              <a:t>04/08/1443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002B1FC-421D-4B66-A486-A43CF8DA8145}"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31834B30-01AE-4687-AC99-8D595D3F5BC4}" type="datetimeFigureOut">
              <a:rPr lang="ar-SA" smtClean="0"/>
              <a:pPr/>
              <a:t>04/08/1443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002B1FC-421D-4B66-A486-A43CF8DA8145}"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1834B30-01AE-4687-AC99-8D595D3F5BC4}" type="datetimeFigureOut">
              <a:rPr lang="ar-SA" smtClean="0"/>
              <a:pPr/>
              <a:t>04/08/1443</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002B1FC-421D-4B66-A486-A43CF8DA8145}"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dpi.nsw.gov.au/agriculture/horticulture/greenhouse/structures/heating"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46037"/>
          </a:xfrm>
        </p:spPr>
        <p:txBody>
          <a:bodyPr rtlCol="1">
            <a:normAutofit fontScale="90000"/>
          </a:bodyPr>
          <a:lstStyle/>
          <a:p>
            <a:pPr eaLnBrk="1" fontAlgn="auto" hangingPunct="1">
              <a:spcAft>
                <a:spcPts val="0"/>
              </a:spcAft>
              <a:defRPr/>
            </a:pPr>
            <a:endParaRPr lang="ar-SA" dirty="0"/>
          </a:p>
        </p:txBody>
      </p:sp>
      <p:pic>
        <p:nvPicPr>
          <p:cNvPr id="2051" name="عنصر نائب للمحتوى 3"/>
          <p:cNvPicPr>
            <a:picLocks noGrp="1"/>
          </p:cNvPicPr>
          <p:nvPr>
            <p:ph idx="1"/>
          </p:nvPr>
        </p:nvPicPr>
        <p:blipFill>
          <a:blip r:embed="rId2"/>
          <a:srcRect/>
          <a:stretch>
            <a:fillRect/>
          </a:stretch>
        </p:blipFill>
        <p:spPr>
          <a:xfrm>
            <a:off x="1900238" y="2382838"/>
            <a:ext cx="5343525" cy="2962275"/>
          </a:xfrm>
        </p:spPr>
      </p:pic>
      <p:sp>
        <p:nvSpPr>
          <p:cNvPr id="2052" name="مستطيل 4"/>
          <p:cNvSpPr>
            <a:spLocks noChangeArrowheads="1"/>
          </p:cNvSpPr>
          <p:nvPr/>
        </p:nvSpPr>
        <p:spPr bwMode="auto">
          <a:xfrm>
            <a:off x="2500313" y="5715000"/>
            <a:ext cx="3987800" cy="369888"/>
          </a:xfrm>
          <a:prstGeom prst="rect">
            <a:avLst/>
          </a:prstGeom>
          <a:noFill/>
          <a:ln w="9525">
            <a:noFill/>
            <a:miter lim="800000"/>
            <a:headEnd/>
            <a:tailEnd/>
          </a:ln>
        </p:spPr>
        <p:txBody>
          <a:bodyPr wrap="none">
            <a:spAutoFit/>
          </a:bodyPr>
          <a:lstStyle/>
          <a:p>
            <a:r>
              <a:rPr lang="en-US">
                <a:latin typeface="Calibri" pitchFamily="34" charset="0"/>
              </a:rPr>
              <a:t>Energy losses and gains in a greenhouse.</a:t>
            </a:r>
            <a:endParaRPr lang="ar-SA">
              <a:latin typeface="Calibri"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عنوان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l"/>
            <a:r>
              <a:rPr lang="en-US" sz="3200" b="1" dirty="0" smtClean="0">
                <a:cs typeface="Times New Roman" pitchFamily="18" charset="0"/>
              </a:rPr>
              <a:t>Freestanding 12 ft. x 16 ft.</a:t>
            </a:r>
            <a:endParaRPr lang="ar-SA" sz="3200" dirty="0" smtClean="0"/>
          </a:p>
        </p:txBody>
      </p:sp>
      <p:sp>
        <p:nvSpPr>
          <p:cNvPr id="11267" name="عنصر نائب للمحتوى 4"/>
          <p:cNvSpPr>
            <a:spLocks noGrp="1"/>
          </p:cNvSpPr>
          <p:nvPr>
            <p:ph idx="1"/>
          </p:nvPr>
        </p:nvSpPr>
        <p:spPr>
          <a:xfrm>
            <a:off x="428625" y="1643063"/>
            <a:ext cx="4357688" cy="1643062"/>
          </a:xfrm>
          <a:solidFill>
            <a:schemeClr val="accent3">
              <a:lumMod val="20000"/>
              <a:lumOff val="80000"/>
            </a:schemeClr>
          </a:solidFill>
        </p:spPr>
        <p:txBody>
          <a:bodyPr>
            <a:normAutofit fontScale="92500" lnSpcReduction="10000"/>
          </a:bodyPr>
          <a:lstStyle/>
          <a:p>
            <a:pPr algn="l">
              <a:defRPr/>
            </a:pPr>
            <a:r>
              <a:rPr lang="en-US" sz="1600" dirty="0" smtClean="0">
                <a:cs typeface="Arial" pitchFamily="34" charset="0"/>
              </a:rPr>
              <a:t>Ends: 2 x 6 ft. x 12 ft. = 144 sq. ft.</a:t>
            </a:r>
          </a:p>
          <a:p>
            <a:pPr algn="l">
              <a:defRPr/>
            </a:pPr>
            <a:r>
              <a:rPr lang="da-DK" sz="1600" dirty="0" smtClean="0">
                <a:cs typeface="Arial" pitchFamily="34" charset="0"/>
              </a:rPr>
              <a:t>Sides: 2 x 6 ft. x 16 ft. = 192 sq. ft.</a:t>
            </a:r>
          </a:p>
          <a:p>
            <a:pPr algn="l">
              <a:defRPr/>
            </a:pPr>
            <a:r>
              <a:rPr lang="en-US" sz="1600" dirty="0" smtClean="0">
                <a:cs typeface="Arial" pitchFamily="34" charset="0"/>
              </a:rPr>
              <a:t>Peaks (end walls): 2 x 0.5 x 12 ft. x 3 ft. = 36 sq. ft.</a:t>
            </a:r>
          </a:p>
          <a:p>
            <a:pPr algn="l">
              <a:defRPr/>
            </a:pPr>
            <a:r>
              <a:rPr lang="en-US" sz="1600" dirty="0" smtClean="0">
                <a:cs typeface="Arial" pitchFamily="34" charset="0"/>
              </a:rPr>
              <a:t>Roof: 2 ft. x 6.7 ft. (a2 + b2 = c2) x 16 ft. = 214.4 sq. ft.</a:t>
            </a:r>
          </a:p>
          <a:p>
            <a:pPr algn="l">
              <a:defRPr/>
            </a:pPr>
            <a:r>
              <a:rPr lang="en-US" sz="1600" dirty="0" smtClean="0">
                <a:cs typeface="Arial" pitchFamily="34" charset="0"/>
              </a:rPr>
              <a:t>Total: 586.4 sq. ft</a:t>
            </a:r>
            <a:r>
              <a:rPr lang="en-US" sz="2000" dirty="0" smtClean="0">
                <a:cs typeface="Arial" pitchFamily="34" charset="0"/>
              </a:rPr>
              <a:t>.</a:t>
            </a:r>
            <a:endParaRPr lang="ar-SA" sz="2000" dirty="0" smtClean="0"/>
          </a:p>
        </p:txBody>
      </p:sp>
      <p:pic>
        <p:nvPicPr>
          <p:cNvPr id="64515" name="Picture 3"/>
          <p:cNvPicPr>
            <a:picLocks noChangeAspect="1" noChangeArrowheads="1"/>
          </p:cNvPicPr>
          <p:nvPr/>
        </p:nvPicPr>
        <p:blipFill>
          <a:blip r:embed="rId2"/>
          <a:srcRect/>
          <a:stretch>
            <a:fillRect/>
          </a:stretch>
        </p:blipFill>
        <p:spPr bwMode="auto">
          <a:xfrm>
            <a:off x="5357813" y="0"/>
            <a:ext cx="4024312" cy="2817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مستطيل 6"/>
          <p:cNvSpPr/>
          <p:nvPr/>
        </p:nvSpPr>
        <p:spPr>
          <a:xfrm>
            <a:off x="285750" y="3441700"/>
            <a:ext cx="8858250" cy="36988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l">
              <a:defRPr/>
            </a:pPr>
            <a:endParaRPr lang="ar-SA"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311275" y="274638"/>
            <a:ext cx="7145338" cy="1143000"/>
          </a:xfrm>
        </p:spPr>
        <p:txBody>
          <a:bodyPr/>
          <a:lstStyle/>
          <a:p>
            <a:pPr eaLnBrk="1" hangingPunct="1"/>
            <a:endParaRPr lang="en-US" smtClean="0">
              <a:cs typeface="Times New Roman" pitchFamily="18" charset="0"/>
            </a:endParaRPr>
          </a:p>
        </p:txBody>
      </p:sp>
      <p:pic>
        <p:nvPicPr>
          <p:cNvPr id="11267" name="صورة 3"/>
          <p:cNvPicPr>
            <a:picLocks noGrp="1" noChangeAspect="1" noChangeArrowheads="1"/>
          </p:cNvPicPr>
          <p:nvPr>
            <p:ph type="body" idx="1"/>
          </p:nvPr>
        </p:nvPicPr>
        <p:blipFill>
          <a:blip r:embed="rId2"/>
          <a:srcRect/>
          <a:stretch>
            <a:fillRect/>
          </a:stretch>
        </p:blipFill>
        <p:spPr>
          <a:xfrm>
            <a:off x="5143500" y="142875"/>
            <a:ext cx="3813175" cy="3657600"/>
          </a:xfrm>
          <a:ln w="38100" cap="sq">
            <a:solidFill>
              <a:srgbClr val="000000"/>
            </a:solidFill>
          </a:ln>
          <a:effectLst>
            <a:outerShdw blurRad="50800" dist="38100" dir="2700000" algn="tl" rotWithShape="0">
              <a:srgbClr val="000000">
                <a:alpha val="43000"/>
              </a:srgbClr>
            </a:outerShdw>
          </a:effectLst>
        </p:spPr>
      </p:pic>
      <p:sp>
        <p:nvSpPr>
          <p:cNvPr id="11268" name="Rectangle 5"/>
          <p:cNvSpPr>
            <a:spLocks noChangeArrowheads="1"/>
          </p:cNvSpPr>
          <p:nvPr/>
        </p:nvSpPr>
        <p:spPr bwMode="auto">
          <a:xfrm>
            <a:off x="166688" y="1214438"/>
            <a:ext cx="4714875" cy="23082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l">
              <a:defRPr/>
            </a:pPr>
            <a:r>
              <a:rPr lang="en-US" b="1" dirty="0"/>
              <a:t>Lean-to 12 ft. x 16 ft. Greenhouse </a:t>
            </a:r>
          </a:p>
          <a:p>
            <a:pPr algn="l">
              <a:defRPr/>
            </a:pPr>
            <a:r>
              <a:rPr lang="en-US" dirty="0"/>
              <a:t>End walls: 2 x 6 ft. x 12 ft. = 144 sq. ft. </a:t>
            </a:r>
          </a:p>
          <a:p>
            <a:pPr algn="l">
              <a:defRPr/>
            </a:pPr>
            <a:r>
              <a:rPr lang="en-US" dirty="0"/>
              <a:t>Sidewall: 6 ft. x 16 ft. = 96 sq. ft.</a:t>
            </a:r>
          </a:p>
          <a:p>
            <a:pPr algn="l">
              <a:defRPr/>
            </a:pPr>
            <a:r>
              <a:rPr lang="en-US" dirty="0"/>
              <a:t>Peaks (</a:t>
            </a:r>
            <a:r>
              <a:rPr lang="en-US" dirty="0" err="1"/>
              <a:t>endwalls</a:t>
            </a:r>
            <a:r>
              <a:rPr lang="en-US" dirty="0"/>
              <a:t>) = 2 x 0.5 x 12 ft. x 6 ft. = 72 sq. ft.</a:t>
            </a:r>
          </a:p>
          <a:p>
            <a:pPr algn="l">
              <a:defRPr/>
            </a:pPr>
            <a:r>
              <a:rPr lang="en-US" dirty="0"/>
              <a:t>Roof: 13.4 ft. (a2 + b2 = c2) x 16 ft. = 214.4 sq. ft.</a:t>
            </a:r>
          </a:p>
          <a:p>
            <a:pPr algn="l">
              <a:defRPr/>
            </a:pPr>
            <a:r>
              <a:rPr lang="en-US" dirty="0"/>
              <a:t>Total: 526.4 sq. ft. </a:t>
            </a:r>
          </a:p>
        </p:txBody>
      </p:sp>
      <p:sp>
        <p:nvSpPr>
          <p:cNvPr id="11269" name="مستطيل 4"/>
          <p:cNvSpPr>
            <a:spLocks noChangeArrowheads="1"/>
          </p:cNvSpPr>
          <p:nvPr/>
        </p:nvSpPr>
        <p:spPr bwMode="auto">
          <a:xfrm>
            <a:off x="214313" y="3857625"/>
            <a:ext cx="6286500" cy="36988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l">
              <a:defRPr/>
            </a:pPr>
            <a:endParaRPr lang="ar-SA"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عنوان 1"/>
          <p:cNvSpPr>
            <a:spLocks noGrp="1"/>
          </p:cNvSpPr>
          <p:nvPr>
            <p:ph type="title"/>
          </p:nvPr>
        </p:nvSpPr>
        <p:spPr/>
        <p:txBody>
          <a:bodyPr/>
          <a:lstStyle/>
          <a:p>
            <a:pPr eaLnBrk="1" hangingPunct="1"/>
            <a:endParaRPr lang="ar-SA" smtClean="0"/>
          </a:p>
        </p:txBody>
      </p:sp>
      <p:sp>
        <p:nvSpPr>
          <p:cNvPr id="13315" name="عنصر نائب للمحتوى 2"/>
          <p:cNvSpPr>
            <a:spLocks noGrp="1"/>
          </p:cNvSpPr>
          <p:nvPr>
            <p:ph idx="1"/>
          </p:nvPr>
        </p:nvSpPr>
        <p:spPr/>
        <p:txBody>
          <a:bodyPr/>
          <a:lstStyle/>
          <a:p>
            <a:pPr eaLnBrk="1" hangingPunct="1"/>
            <a:r>
              <a:rPr lang="ar-SA" smtClean="0"/>
              <a:t>كما يضاف لها معامل الرياح </a:t>
            </a:r>
            <a:r>
              <a:rPr lang="en-US" smtClean="0">
                <a:cs typeface="Arial" pitchFamily="34" charset="0"/>
              </a:rPr>
              <a:t>A wind factor (W) </a:t>
            </a:r>
            <a:r>
              <a:rPr lang="ar-SA" smtClean="0"/>
              <a:t> ضمن حساب الحرارة المفقودة اذ ان الرياح تعمل على فقدان الحرارة من داخل البيت كما ان الرياح الشديدة تزيد من فقد الحرارة</a:t>
            </a:r>
          </a:p>
          <a:p>
            <a:pPr eaLnBrk="1" hangingPunct="1"/>
            <a:r>
              <a:rPr lang="en-US" b="1" smtClean="0">
                <a:cs typeface="Arial" pitchFamily="34" charset="0"/>
              </a:rPr>
              <a:t>QC = (U x SA x ΔT x W) / 1000</a:t>
            </a:r>
          </a:p>
          <a:p>
            <a:pPr eaLnBrk="1" hangingPunct="1"/>
            <a:endParaRPr lang="ar-SA"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rtlCol="1">
            <a:normAutofit fontScale="90000"/>
          </a:bodyPr>
          <a:lstStyle/>
          <a:p>
            <a:pPr eaLnBrk="1" fontAlgn="auto" hangingPunct="1">
              <a:spcAft>
                <a:spcPts val="0"/>
              </a:spcAft>
              <a:defRPr/>
            </a:pPr>
            <a:r>
              <a:rPr lang="ar-S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حمل الحرارة نتيجة التسرب</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Heat load due to leakage (Q</a:t>
            </a:r>
            <a:r>
              <a:rPr lang="en-US"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t>
            </a:r>
            <a:r>
              <a:rPr lang="en-US" dirty="0" smtClean="0"/>
              <a:t>)</a:t>
            </a:r>
            <a:endParaRPr lang="ar-SA" dirty="0"/>
          </a:p>
        </p:txBody>
      </p:sp>
      <p:sp>
        <p:nvSpPr>
          <p:cNvPr id="14339" name="عنصر نائب للمحتوى 2"/>
          <p:cNvSpPr>
            <a:spLocks noGrp="1"/>
          </p:cNvSpPr>
          <p:nvPr>
            <p:ph idx="1"/>
          </p:nvPr>
        </p:nvSpPr>
        <p:spPr/>
        <p:txBody>
          <a:bodyPr/>
          <a:lstStyle/>
          <a:p>
            <a:pPr eaLnBrk="1" hangingPunct="1">
              <a:lnSpc>
                <a:spcPct val="90000"/>
              </a:lnSpc>
            </a:pPr>
            <a:r>
              <a:rPr lang="ar-SA" sz="3000" smtClean="0"/>
              <a:t>لحساب الحرارة المفقودة بالتسرب  </a:t>
            </a:r>
            <a:r>
              <a:rPr lang="en-US" sz="3000" smtClean="0">
                <a:cs typeface="Arial" pitchFamily="34" charset="0"/>
              </a:rPr>
              <a:t>(Q</a:t>
            </a:r>
            <a:r>
              <a:rPr lang="en-US" sz="3000" baseline="-25000" smtClean="0">
                <a:cs typeface="Arial" pitchFamily="34" charset="0"/>
              </a:rPr>
              <a:t>L</a:t>
            </a:r>
            <a:r>
              <a:rPr lang="en-US" sz="3000" smtClean="0">
                <a:cs typeface="Arial" pitchFamily="34" charset="0"/>
              </a:rPr>
              <a:t>)</a:t>
            </a:r>
            <a:r>
              <a:rPr lang="ar-SA" sz="3000" smtClean="0"/>
              <a:t> نحتاج حساب حجم الهواء في البيت الزجاجي بالمتر المكعب </a:t>
            </a:r>
            <a:r>
              <a:rPr lang="en-US" sz="3000" smtClean="0">
                <a:cs typeface="Arial" pitchFamily="34" charset="0"/>
              </a:rPr>
              <a:t>(V)</a:t>
            </a:r>
            <a:r>
              <a:rPr lang="ar-SA" sz="3000" smtClean="0"/>
              <a:t> وعدد مرات تغير الهواء </a:t>
            </a:r>
            <a:r>
              <a:rPr lang="en-US" sz="3000" smtClean="0">
                <a:cs typeface="Arial" pitchFamily="34" charset="0"/>
              </a:rPr>
              <a:t>(E)</a:t>
            </a:r>
            <a:r>
              <a:rPr lang="ar-SA" sz="3000" smtClean="0"/>
              <a:t> ومعامل الرياح </a:t>
            </a:r>
            <a:r>
              <a:rPr lang="en-US" sz="3000" smtClean="0">
                <a:cs typeface="Arial" pitchFamily="34" charset="0"/>
              </a:rPr>
              <a:t>(W)</a:t>
            </a:r>
            <a:r>
              <a:rPr lang="ar-SA" sz="3000" smtClean="0"/>
              <a:t> والفرق بين درجة الحرارة داخل البيت واقل درجة حرارة خارج البيت </a:t>
            </a:r>
            <a:r>
              <a:rPr lang="en-US" sz="3000" smtClean="0">
                <a:cs typeface="Arial" pitchFamily="34" charset="0"/>
              </a:rPr>
              <a:t>(ΔT)</a:t>
            </a:r>
          </a:p>
          <a:p>
            <a:pPr eaLnBrk="1" hangingPunct="1">
              <a:lnSpc>
                <a:spcPct val="90000"/>
              </a:lnSpc>
            </a:pPr>
            <a:r>
              <a:rPr lang="en-US" sz="3000" smtClean="0">
                <a:cs typeface="Arial" pitchFamily="34" charset="0"/>
              </a:rPr>
              <a:t>Leakage (Q</a:t>
            </a:r>
            <a:r>
              <a:rPr lang="en-US" sz="3000" baseline="-25000" smtClean="0">
                <a:cs typeface="Arial" pitchFamily="34" charset="0"/>
              </a:rPr>
              <a:t>L</a:t>
            </a:r>
            <a:r>
              <a:rPr lang="en-US" sz="3000" smtClean="0">
                <a:cs typeface="Arial" pitchFamily="34" charset="0"/>
              </a:rPr>
              <a:t>) = 0.373 x ΔT x V x E x W</a:t>
            </a:r>
          </a:p>
          <a:p>
            <a:pPr eaLnBrk="1" hangingPunct="1">
              <a:lnSpc>
                <a:spcPct val="90000"/>
              </a:lnSpc>
            </a:pPr>
            <a:endParaRPr lang="en-US" sz="3000" smtClean="0">
              <a:cs typeface="Arial" pitchFamily="34" charset="0"/>
            </a:endParaRPr>
          </a:p>
          <a:p>
            <a:pPr eaLnBrk="1" hangingPunct="1">
              <a:lnSpc>
                <a:spcPct val="90000"/>
              </a:lnSpc>
            </a:pPr>
            <a:endParaRPr lang="ar-SA" sz="300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عنوان 1"/>
          <p:cNvSpPr>
            <a:spLocks noGrp="1"/>
          </p:cNvSpPr>
          <p:nvPr>
            <p:ph type="title"/>
          </p:nvPr>
        </p:nvSpPr>
        <p:spPr/>
        <p:txBody>
          <a:bodyPr/>
          <a:lstStyle/>
          <a:p>
            <a:pPr eaLnBrk="1" hangingPunct="1"/>
            <a:endParaRPr lang="ar-SA" smtClean="0"/>
          </a:p>
        </p:txBody>
      </p:sp>
      <p:pic>
        <p:nvPicPr>
          <p:cNvPr id="15363" name="عنصر نائب للمحتوى 3" descr="Measurements required to calculate the volume of a greenhouse gable"/>
          <p:cNvPicPr>
            <a:picLocks noGrp="1"/>
          </p:cNvPicPr>
          <p:nvPr>
            <p:ph idx="1"/>
          </p:nvPr>
        </p:nvPicPr>
        <p:blipFill>
          <a:blip r:embed="rId2"/>
          <a:srcRect/>
          <a:stretch>
            <a:fillRect/>
          </a:stretch>
        </p:blipFill>
        <p:spPr>
          <a:xfrm>
            <a:off x="2714625" y="1643063"/>
            <a:ext cx="3840163" cy="2143125"/>
          </a:xfrm>
        </p:spPr>
      </p:pic>
      <p:sp>
        <p:nvSpPr>
          <p:cNvPr id="15364" name="Rectangle 1"/>
          <p:cNvSpPr>
            <a:spLocks noChangeArrowheads="1"/>
          </p:cNvSpPr>
          <p:nvPr/>
        </p:nvSpPr>
        <p:spPr bwMode="auto">
          <a:xfrm>
            <a:off x="285750" y="4429125"/>
            <a:ext cx="4849813" cy="1016000"/>
          </a:xfrm>
          <a:prstGeom prst="rect">
            <a:avLst/>
          </a:prstGeom>
          <a:noFill/>
          <a:ln w="9525">
            <a:noFill/>
            <a:miter lim="800000"/>
            <a:headEnd/>
            <a:tailEnd/>
          </a:ln>
        </p:spPr>
        <p:txBody>
          <a:bodyPr wrap="none" anchor="ctr">
            <a:spAutoFit/>
          </a:bodyPr>
          <a:lstStyle/>
          <a:p>
            <a:pPr algn="l" rtl="0"/>
            <a:r>
              <a:rPr lang="en-US" sz="2000" b="1">
                <a:latin typeface="Calibri" pitchFamily="34" charset="0"/>
                <a:cs typeface="Times New Roman" pitchFamily="18" charset="0"/>
              </a:rPr>
              <a:t>Volume of a gable section</a:t>
            </a:r>
            <a:endParaRPr lang="en-US" sz="1100"/>
          </a:p>
          <a:p>
            <a:pPr algn="l" rtl="0" eaLnBrk="0" hangingPunct="0"/>
            <a:r>
              <a:rPr lang="en-US" sz="2000">
                <a:latin typeface="Calibri" pitchFamily="34" charset="0"/>
                <a:cs typeface="Times New Roman" pitchFamily="18" charset="0"/>
              </a:rPr>
              <a:t>Formula:</a:t>
            </a:r>
            <a:endParaRPr lang="en-US" sz="2000">
              <a:cs typeface="Times New Roman" pitchFamily="18" charset="0"/>
            </a:endParaRPr>
          </a:p>
          <a:p>
            <a:pPr algn="l" rtl="0" eaLnBrk="0" hangingPunct="0"/>
            <a:r>
              <a:rPr lang="en-US" sz="2000">
                <a:cs typeface="Times New Roman" pitchFamily="18" charset="0"/>
              </a:rPr>
              <a:t>  Volume = 0.5 x Length x Width x Height</a:t>
            </a:r>
            <a:r>
              <a:rPr lang="en-US" sz="900"/>
              <a:t> </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عنوان 1"/>
          <p:cNvSpPr>
            <a:spLocks noGrp="1"/>
          </p:cNvSpPr>
          <p:nvPr>
            <p:ph type="title" idx="4294967295"/>
          </p:nvPr>
        </p:nvSpPr>
        <p:spPr/>
        <p:txBody>
          <a:bodyPr/>
          <a:lstStyle/>
          <a:p>
            <a:pPr eaLnBrk="1" hangingPunct="1"/>
            <a:endParaRPr lang="ar-SA" smtClean="0"/>
          </a:p>
        </p:txBody>
      </p:sp>
      <p:graphicFrame>
        <p:nvGraphicFramePr>
          <p:cNvPr id="4" name="عنصر نائب للمحتوى 3"/>
          <p:cNvGraphicFramePr>
            <a:graphicFrameLocks noGrp="1"/>
          </p:cNvGraphicFramePr>
          <p:nvPr>
            <p:ph idx="4294967295"/>
          </p:nvPr>
        </p:nvGraphicFramePr>
        <p:xfrm>
          <a:off x="1524000" y="1943100"/>
          <a:ext cx="6096000" cy="3840480"/>
        </p:xfrm>
        <a:graphic>
          <a:graphicData uri="http://schemas.openxmlformats.org/drawingml/2006/table">
            <a:tbl>
              <a:tblPr/>
              <a:tblGrid>
                <a:gridCol w="3048000"/>
                <a:gridCol w="3048000"/>
              </a:tblGrid>
              <a:tr h="0">
                <a:tc>
                  <a:txBody>
                    <a:bodyPr/>
                    <a:lstStyle/>
                    <a:p>
                      <a:pPr fontAlgn="t"/>
                      <a:r>
                        <a:rPr lang="en-US" b="1"/>
                        <a:t>Volume of a rectangular section</a:t>
                      </a:r>
                      <a:endParaRPr lang="en-US"/>
                    </a:p>
                    <a:p>
                      <a:pPr fontAlgn="t"/>
                      <a:r>
                        <a:rPr lang="en-US"/>
                        <a:t>Formula:</a:t>
                      </a:r>
                    </a:p>
                    <a:p>
                      <a:pPr fontAlgn="t"/>
                      <a:r>
                        <a:rPr lang="en-US"/>
                        <a:t>  Volume = Length x Width x Height</a:t>
                      </a:r>
                    </a:p>
                  </a:txBody>
                  <a:tcPr>
                    <a:lnL>
                      <a:noFill/>
                    </a:lnL>
                    <a:lnR>
                      <a:noFill/>
                    </a:lnR>
                    <a:lnT>
                      <a:noFill/>
                    </a:lnT>
                    <a:lnB>
                      <a:noFill/>
                    </a:lnB>
                  </a:tcPr>
                </a:tc>
                <a:tc>
                  <a:txBody>
                    <a:bodyPr/>
                    <a:lstStyle/>
                    <a:p>
                      <a:pPr fontAlgn="t"/>
                      <a:r>
                        <a:rPr lang="ar-SA"/>
                        <a:t/>
                      </a:r>
                      <a:br>
                        <a:rPr lang="ar-SA"/>
                      </a:br>
                      <a:endParaRPr lang="ar-SA"/>
                    </a:p>
                  </a:txBody>
                  <a:tcPr>
                    <a:lnL>
                      <a:noFill/>
                    </a:lnL>
                    <a:lnR>
                      <a:noFill/>
                    </a:lnR>
                    <a:lnT>
                      <a:noFill/>
                    </a:lnT>
                    <a:lnB>
                      <a:noFill/>
                    </a:lnB>
                  </a:tcPr>
                </a:tc>
              </a:tr>
              <a:tr h="0">
                <a:tc>
                  <a:txBody>
                    <a:bodyPr/>
                    <a:lstStyle/>
                    <a:p>
                      <a:pPr fontAlgn="t"/>
                      <a:r>
                        <a:rPr lang="en-US" b="1"/>
                        <a:t>Volume of a gable section</a:t>
                      </a:r>
                      <a:endParaRPr lang="en-US"/>
                    </a:p>
                    <a:p>
                      <a:pPr fontAlgn="t"/>
                      <a:r>
                        <a:rPr lang="en-US"/>
                        <a:t>Formula:</a:t>
                      </a:r>
                    </a:p>
                    <a:p>
                      <a:pPr fontAlgn="t"/>
                      <a:r>
                        <a:rPr lang="en-US"/>
                        <a:t>  Volume = 0.5 x Length x Width x Height</a:t>
                      </a:r>
                    </a:p>
                  </a:txBody>
                  <a:tcPr>
                    <a:lnL>
                      <a:noFill/>
                    </a:lnL>
                    <a:lnR>
                      <a:noFill/>
                    </a:lnR>
                    <a:lnT>
                      <a:noFill/>
                    </a:lnT>
                    <a:lnB>
                      <a:noFill/>
                    </a:lnB>
                  </a:tcPr>
                </a:tc>
                <a:tc>
                  <a:txBody>
                    <a:bodyPr/>
                    <a:lstStyle/>
                    <a:p>
                      <a:pPr fontAlgn="t"/>
                      <a:r>
                        <a:rPr lang="ar-SA"/>
                        <a:t/>
                      </a:r>
                      <a:br>
                        <a:rPr lang="ar-SA"/>
                      </a:br>
                      <a:endParaRPr lang="ar-SA"/>
                    </a:p>
                  </a:txBody>
                  <a:tcPr>
                    <a:lnL>
                      <a:noFill/>
                    </a:lnL>
                    <a:lnR>
                      <a:noFill/>
                    </a:lnR>
                    <a:lnT>
                      <a:noFill/>
                    </a:lnT>
                    <a:lnB>
                      <a:noFill/>
                    </a:lnB>
                  </a:tcPr>
                </a:tc>
              </a:tr>
              <a:tr h="0">
                <a:tc>
                  <a:txBody>
                    <a:bodyPr/>
                    <a:lstStyle/>
                    <a:p>
                      <a:pPr fontAlgn="t"/>
                      <a:r>
                        <a:rPr lang="en-US" b="1"/>
                        <a:t>Volume of a tunnel section</a:t>
                      </a:r>
                      <a:endParaRPr lang="en-US"/>
                    </a:p>
                    <a:p>
                      <a:pPr fontAlgn="t"/>
                      <a:r>
                        <a:rPr lang="en-US"/>
                        <a:t> Formula:</a:t>
                      </a:r>
                    </a:p>
                    <a:p>
                      <a:pPr fontAlgn="t"/>
                      <a:r>
                        <a:rPr lang="en-US"/>
                        <a:t>   Volume = Length x 6.28 x Width x Height</a:t>
                      </a:r>
                    </a:p>
                  </a:txBody>
                  <a:tcPr>
                    <a:lnL>
                      <a:noFill/>
                    </a:lnL>
                    <a:lnR>
                      <a:noFill/>
                    </a:lnR>
                    <a:lnT>
                      <a:noFill/>
                    </a:lnT>
                    <a:lnB>
                      <a:noFill/>
                    </a:lnB>
                  </a:tcPr>
                </a:tc>
                <a:tc>
                  <a:txBody>
                    <a:bodyPr/>
                    <a:lstStyle/>
                    <a:p>
                      <a:pPr fontAlgn="t"/>
                      <a:endParaRPr lang="ar-SA" dirty="0"/>
                    </a:p>
                  </a:txBody>
                  <a:tcPr>
                    <a:lnL>
                      <a:noFill/>
                    </a:lnL>
                    <a:lnR>
                      <a:noFill/>
                    </a:lnR>
                    <a:lnT>
                      <a:noFill/>
                    </a:lnT>
                    <a:lnB>
                      <a:noFill/>
                    </a:lnB>
                  </a:tcPr>
                </a:tc>
              </a:tr>
            </a:tbl>
          </a:graphicData>
        </a:graphic>
      </p:graphicFrame>
      <p:sp>
        <p:nvSpPr>
          <p:cNvPr id="16394" name="Rectangle 1"/>
          <p:cNvSpPr>
            <a:spLocks noChangeArrowheads="1"/>
          </p:cNvSpPr>
          <p:nvPr/>
        </p:nvSpPr>
        <p:spPr bwMode="auto">
          <a:xfrm>
            <a:off x="0" y="0"/>
            <a:ext cx="9144000" cy="457200"/>
          </a:xfrm>
          <a:prstGeom prst="rect">
            <a:avLst/>
          </a:prstGeom>
          <a:solidFill>
            <a:srgbClr val="FFFFFF"/>
          </a:solidFill>
          <a:ln w="9525">
            <a:noFill/>
            <a:miter lim="800000"/>
            <a:headEnd/>
            <a:tailEnd/>
          </a:ln>
        </p:spPr>
        <p:txBody>
          <a:bodyPr wrap="none" lIns="0" tIns="0" rIns="0" bIns="0" anchor="ctr">
            <a:spAutoFit/>
          </a:bodyPr>
          <a:lstStyle/>
          <a:p>
            <a:pPr algn="l"/>
            <a:r>
              <a:rPr lang="ar-SA" sz="1200" b="1">
                <a:solidFill>
                  <a:srgbClr val="B46100"/>
                </a:solidFill>
              </a:rPr>
              <a:t>Calculating greenhouse air volume</a:t>
            </a:r>
            <a:br>
              <a:rPr lang="ar-SA" sz="1200" b="1">
                <a:solidFill>
                  <a:srgbClr val="B46100"/>
                </a:solidFill>
              </a:rPr>
            </a:br>
            <a:endParaRPr lang="ar-SA" sz="1200" b="1">
              <a:solidFill>
                <a:srgbClr val="B46100"/>
              </a:solidFill>
            </a:endParaRPr>
          </a:p>
          <a:p>
            <a:pPr algn="l" rtl="0" eaLnBrk="0" hangingPunct="0"/>
            <a:r>
              <a:rPr lang="ar-SA" sz="900">
                <a:solidFill>
                  <a:srgbClr val="222222"/>
                </a:solidFill>
              </a:rPr>
              <a:t>To calculate greenhouse air volume (V), imagine the structure as different shapes (rectangular, triangular or half cylindrical) and use the following formulae.</a:t>
            </a:r>
            <a:br>
              <a:rPr lang="ar-SA" sz="900">
                <a:solidFill>
                  <a:srgbClr val="222222"/>
                </a:solidFill>
              </a:rPr>
            </a:br>
            <a:endParaRPr lang="ar-SA" sz="900"/>
          </a:p>
          <a:p>
            <a:pPr algn="l" rtl="0" eaLnBrk="0" hangingPunct="0"/>
            <a:r>
              <a:rPr lang="ar-SA" sz="900">
                <a:solidFill>
                  <a:srgbClr val="222222"/>
                </a:solidFill>
              </a:rPr>
              <a:t> </a:t>
            </a:r>
            <a:r>
              <a:rPr lang="ar-SA" sz="6400">
                <a:solidFill>
                  <a:srgbClr val="222222"/>
                </a:solidFill>
              </a:rPr>
              <a:t> </a:t>
            </a:r>
            <a:r>
              <a:rPr lang="ar-SA" sz="900">
                <a:solidFill>
                  <a:srgbClr val="222222"/>
                </a:solidFill>
              </a:rPr>
              <a:t>                                                         </a:t>
            </a:r>
            <a:r>
              <a:rPr lang="ar-SA" sz="5500">
                <a:solidFill>
                  <a:srgbClr val="222222"/>
                </a:solidFill>
              </a:rPr>
              <a:t> </a:t>
            </a:r>
            <a:r>
              <a:rPr lang="ar-SA" sz="900">
                <a:solidFill>
                  <a:srgbClr val="222222"/>
                </a:solidFill>
              </a:rPr>
              <a:t>                                                         </a:t>
            </a:r>
            <a:r>
              <a:rPr lang="ar-SA" sz="4800">
                <a:solidFill>
                  <a:srgbClr val="222222"/>
                </a:solidFill>
              </a:rPr>
              <a:t> </a:t>
            </a:r>
            <a:r>
              <a:rPr lang="ar-SA" sz="900">
                <a:solidFill>
                  <a:srgbClr val="222222"/>
                </a:solidFill>
              </a:rPr>
              <a:t>                                                        </a:t>
            </a:r>
          </a:p>
          <a:p>
            <a:pPr algn="l" rtl="0" eaLnBrk="0" hangingPunct="0"/>
            <a:r>
              <a:rPr lang="ar-SA" sz="900">
                <a:solidFill>
                  <a:srgbClr val="222222"/>
                </a:solidFill>
              </a:rPr>
              <a:t/>
            </a:r>
            <a:br>
              <a:rPr lang="ar-SA" sz="900">
                <a:solidFill>
                  <a:srgbClr val="222222"/>
                </a:solidFill>
              </a:rPr>
            </a:br>
            <a:endParaRPr lang="ar-SA" sz="900">
              <a:solidFill>
                <a:srgbClr val="222222"/>
              </a:solidFill>
            </a:endParaRPr>
          </a:p>
        </p:txBody>
      </p:sp>
      <p:pic>
        <p:nvPicPr>
          <p:cNvPr id="16395" name="Picture 2" descr="Measurements required to calculate the volume of a rectangular greenhouse"/>
          <p:cNvPicPr>
            <a:picLocks noChangeAspect="1" noChangeArrowheads="1"/>
          </p:cNvPicPr>
          <p:nvPr/>
        </p:nvPicPr>
        <p:blipFill>
          <a:blip r:embed="rId2"/>
          <a:srcRect/>
          <a:stretch>
            <a:fillRect/>
          </a:stretch>
        </p:blipFill>
        <p:spPr bwMode="auto">
          <a:xfrm>
            <a:off x="4929188" y="2286000"/>
            <a:ext cx="1809750" cy="1028700"/>
          </a:xfrm>
          <a:prstGeom prst="rect">
            <a:avLst/>
          </a:prstGeom>
          <a:noFill/>
          <a:ln w="9525">
            <a:noFill/>
            <a:miter lim="800000"/>
            <a:headEnd/>
            <a:tailEnd/>
          </a:ln>
        </p:spPr>
      </p:pic>
      <p:pic>
        <p:nvPicPr>
          <p:cNvPr id="16396" name="Picture 3" descr="Measurements required to calculate the volume of a greenhouse gable"/>
          <p:cNvPicPr>
            <a:picLocks noChangeAspect="1" noChangeArrowheads="1"/>
          </p:cNvPicPr>
          <p:nvPr/>
        </p:nvPicPr>
        <p:blipFill>
          <a:blip r:embed="rId3"/>
          <a:srcRect/>
          <a:stretch>
            <a:fillRect/>
          </a:stretch>
        </p:blipFill>
        <p:spPr bwMode="auto">
          <a:xfrm>
            <a:off x="4857750" y="3857625"/>
            <a:ext cx="1809750" cy="876300"/>
          </a:xfrm>
          <a:prstGeom prst="rect">
            <a:avLst/>
          </a:prstGeom>
          <a:noFill/>
          <a:ln w="9525">
            <a:noFill/>
            <a:miter lim="800000"/>
            <a:headEnd/>
            <a:tailEnd/>
          </a:ln>
        </p:spPr>
      </p:pic>
      <p:pic>
        <p:nvPicPr>
          <p:cNvPr id="16397" name="Picture 4" descr="Measurements required to calculate the volume of a tunnel greenhouse"/>
          <p:cNvPicPr>
            <a:picLocks noChangeAspect="1" noChangeArrowheads="1"/>
          </p:cNvPicPr>
          <p:nvPr/>
        </p:nvPicPr>
        <p:blipFill>
          <a:blip r:embed="rId4"/>
          <a:srcRect/>
          <a:stretch>
            <a:fillRect/>
          </a:stretch>
        </p:blipFill>
        <p:spPr bwMode="auto">
          <a:xfrm>
            <a:off x="4786313" y="5143500"/>
            <a:ext cx="1809750" cy="77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عنوان 1"/>
          <p:cNvSpPr>
            <a:spLocks noGrp="1"/>
          </p:cNvSpPr>
          <p:nvPr>
            <p:ph type="title"/>
          </p:nvPr>
        </p:nvSpPr>
        <p:spPr/>
        <p:txBody>
          <a:bodyPr/>
          <a:lstStyle/>
          <a:p>
            <a:pPr eaLnBrk="1" hangingPunct="1"/>
            <a:endParaRPr lang="ar-SA" smtClean="0"/>
          </a:p>
        </p:txBody>
      </p:sp>
      <p:pic>
        <p:nvPicPr>
          <p:cNvPr id="17411" name="عنصر نائب للمحتوى 3"/>
          <p:cNvPicPr>
            <a:picLocks noGrp="1"/>
          </p:cNvPicPr>
          <p:nvPr>
            <p:ph idx="1"/>
          </p:nvPr>
        </p:nvPicPr>
        <p:blipFill>
          <a:blip r:embed="rId2"/>
          <a:srcRect l="5150" t="38235" r="47716" b="25000"/>
          <a:stretch>
            <a:fillRect/>
          </a:stretch>
        </p:blipFill>
        <p:spPr>
          <a:xfrm>
            <a:off x="1698625" y="2182813"/>
            <a:ext cx="5746750" cy="3360737"/>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عنوان 1"/>
          <p:cNvSpPr>
            <a:spLocks noGrp="1"/>
          </p:cNvSpPr>
          <p:nvPr>
            <p:ph type="title"/>
          </p:nvPr>
        </p:nvSpPr>
        <p:spPr/>
        <p:txBody>
          <a:bodyPr/>
          <a:lstStyle/>
          <a:p>
            <a:endParaRPr lang="ar-SA" smtClean="0"/>
          </a:p>
        </p:txBody>
      </p:sp>
      <p:sp>
        <p:nvSpPr>
          <p:cNvPr id="18435" name="عنصر نائب للمحتوى 2"/>
          <p:cNvSpPr>
            <a:spLocks noGrp="1"/>
          </p:cNvSpPr>
          <p:nvPr>
            <p:ph idx="1"/>
          </p:nvPr>
        </p:nvSpPr>
        <p:spPr/>
        <p:txBody>
          <a:bodyPr/>
          <a:lstStyle/>
          <a:p>
            <a:pPr algn="ctr"/>
            <a:r>
              <a:rPr lang="en-US" sz="1400" b="1" smtClean="0">
                <a:cs typeface="Times New Roman" pitchFamily="18" charset="0"/>
              </a:rPr>
              <a:t>Freestanding 12 ft. x 16 ft.</a:t>
            </a:r>
          </a:p>
          <a:p>
            <a:pPr algn="l"/>
            <a:r>
              <a:rPr lang="en-US" sz="1400" smtClean="0">
                <a:cs typeface="Arial" pitchFamily="34" charset="0"/>
              </a:rPr>
              <a:t>Heat Loss (HL) = Surface area (sq. ft.) of greenhouse (SA) x U factor (U) x Temperature difference between minimum outside and 60°F inside (standard) (TD)</a:t>
            </a:r>
          </a:p>
          <a:p>
            <a:pPr algn="l"/>
            <a:r>
              <a:rPr lang="en-US" sz="1400" smtClean="0">
                <a:cs typeface="Arial" pitchFamily="34" charset="0"/>
              </a:rPr>
              <a:t>Given: </a:t>
            </a:r>
          </a:p>
          <a:p>
            <a:pPr algn="l"/>
            <a:r>
              <a:rPr lang="en-US" sz="1400" smtClean="0">
                <a:cs typeface="Arial" pitchFamily="34" charset="0"/>
              </a:rPr>
              <a:t>SA=586.4 sq. ft. </a:t>
            </a:r>
          </a:p>
          <a:p>
            <a:pPr algn="l"/>
            <a:r>
              <a:rPr lang="en-US" sz="1400" smtClean="0">
                <a:cs typeface="Arial" pitchFamily="34" charset="0"/>
              </a:rPr>
              <a:t>U-value (single layer polycarbonate) = 1.2 </a:t>
            </a:r>
          </a:p>
          <a:p>
            <a:pPr algn="l"/>
            <a:r>
              <a:rPr lang="en-US" sz="1400" smtClean="0">
                <a:cs typeface="Arial" pitchFamily="34" charset="0"/>
              </a:rPr>
              <a:t>TD= 60°F [desired inside temperature] + 30 (-30°F) = 90</a:t>
            </a:r>
          </a:p>
          <a:p>
            <a:pPr algn="l"/>
            <a:r>
              <a:rPr lang="en-US" sz="1400" smtClean="0">
                <a:cs typeface="Arial" pitchFamily="34" charset="0"/>
              </a:rPr>
              <a:t>Heat Loss = 586.4 x 1.2 x 90 = 63,331 Btu/hr.</a:t>
            </a:r>
            <a:endParaRPr lang="ar-SA" sz="1400" smtClean="0"/>
          </a:p>
          <a:p>
            <a:pPr algn="ctr"/>
            <a:r>
              <a:rPr lang="en-US" sz="1400" b="1" smtClean="0">
                <a:cs typeface="Arial" pitchFamily="34" charset="0"/>
              </a:rPr>
              <a:t>Lean-to 12 ft. x 16 ft. Greenhouse</a:t>
            </a:r>
          </a:p>
          <a:p>
            <a:pPr algn="l"/>
            <a:r>
              <a:rPr lang="en-US" sz="1400" smtClean="0">
                <a:cs typeface="Arial" pitchFamily="34" charset="0"/>
              </a:rPr>
              <a:t>Heat Loss (HL) = Surface Area (sq. ft.) of greenhouse (SA) x U factor (U) x Temperature difference between minimum outside and 60°F inside (standard) (TD)</a:t>
            </a:r>
          </a:p>
          <a:p>
            <a:pPr algn="l"/>
            <a:r>
              <a:rPr lang="en-US" sz="1400" smtClean="0">
                <a:cs typeface="Arial" pitchFamily="34" charset="0"/>
              </a:rPr>
              <a:t>Given: </a:t>
            </a:r>
          </a:p>
          <a:p>
            <a:pPr algn="l"/>
            <a:r>
              <a:rPr lang="en-US" sz="1400" smtClean="0">
                <a:cs typeface="Arial" pitchFamily="34" charset="0"/>
              </a:rPr>
              <a:t>SA = 526.4 sq. ft. </a:t>
            </a:r>
          </a:p>
          <a:p>
            <a:pPr algn="l"/>
            <a:r>
              <a:rPr lang="en-US" sz="1400" smtClean="0">
                <a:cs typeface="Arial" pitchFamily="34" charset="0"/>
              </a:rPr>
              <a:t>U-value (single layer polycarbonate) = 1.2 </a:t>
            </a:r>
          </a:p>
          <a:p>
            <a:pPr algn="l"/>
            <a:r>
              <a:rPr lang="en-US" sz="1400" smtClean="0">
                <a:cs typeface="Arial" pitchFamily="34" charset="0"/>
              </a:rPr>
              <a:t>TD= 60°F [desired inside temperature] + 30 (-30°F) = 90</a:t>
            </a:r>
          </a:p>
          <a:p>
            <a:pPr algn="l"/>
            <a:r>
              <a:rPr lang="en-US" sz="1400" smtClean="0">
                <a:cs typeface="Arial" pitchFamily="34" charset="0"/>
              </a:rPr>
              <a:t>Heat Loss = 526.4 x 1.2 x 90 = 56,851 Btu/hr.</a:t>
            </a:r>
            <a:endParaRPr lang="ar-SA" sz="1400" smtClean="0"/>
          </a:p>
          <a:p>
            <a:endParaRPr lang="ar-SA" sz="140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rtlCol="1">
            <a:normAutofit fontScale="90000"/>
          </a:bodyPr>
          <a:lstStyle/>
          <a:p>
            <a:pPr eaLnBrk="1" fontAlgn="auto" hangingPunct="1">
              <a:spcAft>
                <a:spcPts val="0"/>
              </a:spcAft>
              <a:defRPr/>
            </a:pPr>
            <a:r>
              <a:rPr lang="en-US" b="1" dirty="0" smtClean="0"/>
              <a:t/>
            </a:r>
            <a:br>
              <a:rPr lang="en-US" b="1" dirty="0" smtClean="0"/>
            </a:br>
            <a:endParaRPr lang="ar-SA" dirty="0"/>
          </a:p>
        </p:txBody>
      </p:sp>
      <p:pic>
        <p:nvPicPr>
          <p:cNvPr id="19459" name="عنصر نائب للمحتوى 3"/>
          <p:cNvPicPr>
            <a:picLocks noGrp="1"/>
          </p:cNvPicPr>
          <p:nvPr>
            <p:ph idx="1"/>
          </p:nvPr>
        </p:nvPicPr>
        <p:blipFill>
          <a:blip r:embed="rId2"/>
          <a:srcRect l="7054" t="40775" r="30220" b="32219"/>
          <a:stretch>
            <a:fillRect/>
          </a:stretch>
        </p:blipFill>
        <p:spPr>
          <a:xfrm>
            <a:off x="747713" y="2628900"/>
            <a:ext cx="7648575" cy="246856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rtlCol="1">
            <a:normAutofit fontScale="90000"/>
          </a:bodyPr>
          <a:lstStyle/>
          <a:p>
            <a:pPr eaLnBrk="1" fontAlgn="auto" hangingPunct="1">
              <a:spcAft>
                <a:spcPts val="0"/>
              </a:spcAft>
              <a:defRPr/>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Heater capacity</a:t>
            </a:r>
            <a:b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ar-S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سعة التدفئة</a:t>
            </a:r>
            <a:r>
              <a:rPr lang="ar-SA" dirty="0" smtClean="0"/>
              <a:t> </a:t>
            </a:r>
            <a:endParaRPr lang="ar-SA" dirty="0"/>
          </a:p>
        </p:txBody>
      </p:sp>
      <p:sp>
        <p:nvSpPr>
          <p:cNvPr id="20483" name="عنصر نائب للمحتوى 2"/>
          <p:cNvSpPr>
            <a:spLocks noGrp="1"/>
          </p:cNvSpPr>
          <p:nvPr>
            <p:ph idx="1"/>
          </p:nvPr>
        </p:nvSpPr>
        <p:spPr/>
        <p:txBody>
          <a:bodyPr/>
          <a:lstStyle/>
          <a:p>
            <a:pPr eaLnBrk="1" hangingPunct="1"/>
            <a:endParaRPr lang="ar-SA" smtClean="0"/>
          </a:p>
          <a:p>
            <a:pPr eaLnBrk="1" hangingPunct="1"/>
            <a:r>
              <a:rPr lang="en-US" smtClean="0">
                <a:cs typeface="Arial" pitchFamily="34" charset="0"/>
              </a:rPr>
              <a:t>Heater capacity = Heat load of your greenhouse (Q) / Heater efficiency</a:t>
            </a:r>
            <a:endParaRPr lang="ar-SA"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عنوان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r>
              <a:rPr lang="en-US" dirty="0" smtClean="0">
                <a:cs typeface="Arial" pitchFamily="34" charset="0"/>
              </a:rPr>
              <a:t>Energy losses and gains in a greenhouse</a:t>
            </a:r>
            <a:endParaRPr lang="ar-SA" dirty="0" smtClean="0"/>
          </a:p>
        </p:txBody>
      </p:sp>
      <p:sp>
        <p:nvSpPr>
          <p:cNvPr id="3075" name="عنصر نائب للمحتوى 2"/>
          <p:cNvSpPr>
            <a:spLocks noGrp="1"/>
          </p:cNvSpPr>
          <p:nvPr>
            <p:ph idx="1"/>
          </p:nvPr>
        </p:nvSpPr>
        <p:spPr/>
        <p:txBody>
          <a:bodyPr/>
          <a:lstStyle/>
          <a:p>
            <a:pPr eaLnBrk="1" hangingPunct="1"/>
            <a:r>
              <a:rPr lang="en-US" dirty="0" smtClean="0">
                <a:cs typeface="Arial" pitchFamily="34" charset="0"/>
              </a:rPr>
              <a:t>.</a:t>
            </a:r>
            <a:endParaRPr lang="ar-SA" dirty="0" smtClean="0"/>
          </a:p>
          <a:p>
            <a:pPr eaLnBrk="1" hangingPunct="1"/>
            <a:endParaRPr lang="ar-SA" dirty="0" smtClean="0"/>
          </a:p>
        </p:txBody>
      </p:sp>
      <p:pic>
        <p:nvPicPr>
          <p:cNvPr id="3076" name="Picture 2" descr="C:\Documents and Settings\XPPRESP3\My Documents\Downloads\B792-2.jpg"/>
          <p:cNvPicPr>
            <a:picLocks noChangeAspect="1" noChangeArrowheads="1"/>
          </p:cNvPicPr>
          <p:nvPr/>
        </p:nvPicPr>
        <p:blipFill>
          <a:blip r:embed="rId2"/>
          <a:srcRect/>
          <a:stretch>
            <a:fillRect/>
          </a:stretch>
        </p:blipFill>
        <p:spPr bwMode="auto">
          <a:xfrm>
            <a:off x="2786063" y="2286000"/>
            <a:ext cx="5472112" cy="41592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rtlCol="1">
            <a:normAutofit/>
          </a:bodyPr>
          <a:lstStyle/>
          <a:p>
            <a:pPr eaLnBrk="1" fontAlgn="auto" hangingPunct="1">
              <a:spcAft>
                <a:spcPts val="0"/>
              </a:spcAft>
              <a:defRPr/>
            </a:pPr>
            <a:r>
              <a:rPr lang="en-US" b="1" dirty="0" smtClean="0"/>
              <a:t> Thermal screens</a:t>
            </a:r>
            <a:endParaRPr lang="ar-SA" dirty="0"/>
          </a:p>
        </p:txBody>
      </p:sp>
      <p:sp>
        <p:nvSpPr>
          <p:cNvPr id="3" name="عنصر نائب للمحتوى 2"/>
          <p:cNvSpPr>
            <a:spLocks noGrp="1"/>
          </p:cNvSpPr>
          <p:nvPr>
            <p:ph idx="1"/>
          </p:nvPr>
        </p:nvSpPr>
        <p:spPr/>
        <p:txBody>
          <a:bodyPr rtlCol="1">
            <a:normAutofit fontScale="92500" lnSpcReduction="20000"/>
          </a:bodyPr>
          <a:lstStyle/>
          <a:p>
            <a:pPr algn="just" eaLnBrk="1" fontAlgn="auto" hangingPunct="1">
              <a:spcAft>
                <a:spcPts val="0"/>
              </a:spcAft>
              <a:defRPr/>
            </a:pPr>
            <a:r>
              <a:rPr lang="ar-SA" dirty="0" smtClean="0"/>
              <a:t>وهي شاشات حرارية وهي فعالة </a:t>
            </a:r>
            <a:r>
              <a:rPr lang="ar-SA" dirty="0" err="1" smtClean="0"/>
              <a:t>و</a:t>
            </a:r>
            <a:r>
              <a:rPr lang="ar-SA" dirty="0" smtClean="0"/>
              <a:t> مصممة للاحتفاظ بالحرارة </a:t>
            </a:r>
            <a:r>
              <a:rPr lang="ar-SA" dirty="0" err="1" smtClean="0"/>
              <a:t>والاشعاع</a:t>
            </a:r>
            <a:r>
              <a:rPr lang="ar-SA" dirty="0" smtClean="0"/>
              <a:t> في البيت المحمي في فترات الجو الدافئ كالليل وتمنع </a:t>
            </a:r>
            <a:r>
              <a:rPr lang="ar-SA" dirty="0" err="1" smtClean="0"/>
              <a:t>الاشعاع</a:t>
            </a:r>
            <a:r>
              <a:rPr lang="ar-SA" dirty="0" smtClean="0"/>
              <a:t> والحرارة من الدخول </a:t>
            </a:r>
            <a:r>
              <a:rPr lang="ar-SA" dirty="0" err="1" smtClean="0"/>
              <a:t>الى</a:t>
            </a:r>
            <a:r>
              <a:rPr lang="ar-SA" dirty="0" smtClean="0"/>
              <a:t> البيت خلال الجو الحار مثلا في منتصف الصيف. لها صفة مزدوجة طول السنة فهي تقلل درجة حرارة النهار بقدر 10 </a:t>
            </a:r>
            <a:r>
              <a:rPr lang="ar-SA" dirty="0" err="1" smtClean="0"/>
              <a:t>م</a:t>
            </a:r>
            <a:r>
              <a:rPr lang="ar-SA" dirty="0" smtClean="0"/>
              <a:t> والحفاظ على درجة حرارة الليل بقدر 5م .</a:t>
            </a:r>
          </a:p>
          <a:p>
            <a:pPr algn="just" eaLnBrk="1" fontAlgn="auto" hangingPunct="1">
              <a:spcAft>
                <a:spcPts val="0"/>
              </a:spcAft>
              <a:defRPr/>
            </a:pPr>
            <a:r>
              <a:rPr lang="ar-SA" dirty="0" smtClean="0"/>
              <a:t>عند التدفئة </a:t>
            </a:r>
            <a:r>
              <a:rPr lang="ar-SA" dirty="0" err="1" smtClean="0"/>
              <a:t>فانها</a:t>
            </a:r>
            <a:r>
              <a:rPr lang="ar-SA" dirty="0" smtClean="0"/>
              <a:t> تقتنص الحرارة قريبة من النبات والتقليل من حجم الهواء الذي يدفأ وانعكاسه باتجاه النباتات وهذا يمكن </a:t>
            </a:r>
            <a:r>
              <a:rPr lang="ar-SA" dirty="0" err="1" smtClean="0"/>
              <a:t>ان</a:t>
            </a:r>
            <a:r>
              <a:rPr lang="ar-SA" dirty="0" smtClean="0"/>
              <a:t> يقلل من  تكاليف التدفئة وقد تصل </a:t>
            </a:r>
            <a:r>
              <a:rPr lang="ar-SA" dirty="0" err="1" smtClean="0"/>
              <a:t>الى</a:t>
            </a:r>
            <a:r>
              <a:rPr lang="ar-SA" dirty="0" smtClean="0"/>
              <a:t> النصف. كما تقلل من </a:t>
            </a:r>
            <a:r>
              <a:rPr lang="ar-SA" dirty="0" err="1" smtClean="0"/>
              <a:t>الاشعاع</a:t>
            </a:r>
            <a:r>
              <a:rPr lang="ar-SA" dirty="0" smtClean="0"/>
              <a:t> الوارد للنباتات في </a:t>
            </a:r>
            <a:r>
              <a:rPr lang="ar-SA" dirty="0" err="1" smtClean="0"/>
              <a:t>اثناء</a:t>
            </a:r>
            <a:r>
              <a:rPr lang="ar-SA" dirty="0" smtClean="0"/>
              <a:t> النهار وهذا يؤدي </a:t>
            </a:r>
            <a:r>
              <a:rPr lang="ar-SA" dirty="0" err="1" smtClean="0"/>
              <a:t>الى</a:t>
            </a:r>
            <a:r>
              <a:rPr lang="ar-SA" dirty="0" smtClean="0"/>
              <a:t> تقلل من الحمل الحراري في البيت وتساعد على الاحتفاظ بالرطوبة. </a:t>
            </a:r>
            <a:endParaRPr lang="en-US" dirty="0" smtClean="0"/>
          </a:p>
          <a:p>
            <a:pPr algn="just" eaLnBrk="1" fontAlgn="auto" hangingPunct="1">
              <a:spcAft>
                <a:spcPts val="0"/>
              </a:spcAft>
              <a:defRPr/>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rtlCol="1">
            <a:normAutofit fontScale="90000"/>
          </a:bodyPr>
          <a:lstStyle/>
          <a:p>
            <a:pPr eaLnBrk="1" fontAlgn="auto" hangingPunct="1">
              <a:spcAft>
                <a:spcPts val="0"/>
              </a:spcAft>
              <a:defRPr/>
            </a:pPr>
            <a:r>
              <a:rPr lang="en-US" b="1" dirty="0" smtClean="0"/>
              <a:t>Thermal screens</a:t>
            </a:r>
            <a:br>
              <a:rPr lang="en-US" b="1" dirty="0" smtClean="0"/>
            </a:br>
            <a:endParaRPr lang="ar-SA" dirty="0"/>
          </a:p>
        </p:txBody>
      </p:sp>
      <p:sp>
        <p:nvSpPr>
          <p:cNvPr id="3" name="عنصر نائب للمحتوى 2"/>
          <p:cNvSpPr>
            <a:spLocks noGrp="1"/>
          </p:cNvSpPr>
          <p:nvPr>
            <p:ph idx="1"/>
          </p:nvPr>
        </p:nvSpPr>
        <p:spPr/>
        <p:txBody>
          <a:bodyPr rtlCol="1">
            <a:normAutofit fontScale="55000" lnSpcReduction="20000"/>
          </a:bodyPr>
          <a:lstStyle/>
          <a:p>
            <a:pPr algn="l" eaLnBrk="1" fontAlgn="auto" hangingPunct="1">
              <a:spcAft>
                <a:spcPts val="0"/>
              </a:spcAft>
              <a:defRPr/>
            </a:pPr>
            <a:r>
              <a:rPr lang="en-US" dirty="0" smtClean="0"/>
              <a:t>Thermal screens offer a flexible and efficient way of improving the management of the greenhouse environment. These screens are designed to keep heat and radiation in a greenhouse during cold periods such as night time and prevent radiation and associated heat entering the greenhouse during hot periods, such as in the middle of a summer day.</a:t>
            </a:r>
          </a:p>
          <a:p>
            <a:pPr algn="l" eaLnBrk="1" fontAlgn="auto" hangingPunct="1">
              <a:spcAft>
                <a:spcPts val="0"/>
              </a:spcAft>
              <a:defRPr/>
            </a:pPr>
            <a:r>
              <a:rPr lang="en-US" dirty="0" smtClean="0"/>
              <a:t>This dual capacity makes these materials suitable to a range of conditions throughout the year. They are moveable so that conditions can be adjusted and </a:t>
            </a:r>
            <a:r>
              <a:rPr lang="en-US" dirty="0" err="1" smtClean="0"/>
              <a:t>optimised</a:t>
            </a:r>
            <a:r>
              <a:rPr lang="en-US" dirty="0" smtClean="0"/>
              <a:t> through out the day and night. Thermal screens can reduce temperatures during the day by as much as 10˚C and maintain temperatures during the night by as much as 5˚C.</a:t>
            </a:r>
          </a:p>
          <a:p>
            <a:pPr algn="l" eaLnBrk="1" fontAlgn="auto" hangingPunct="1">
              <a:spcAft>
                <a:spcPts val="0"/>
              </a:spcAft>
              <a:defRPr/>
            </a:pPr>
            <a:r>
              <a:rPr lang="en-US" dirty="0" smtClean="0"/>
              <a:t>When heating, thermal screens trap warm air nearer the crop, reduce the volume of air space to be heated and reflect radiation back to the crop. This can reduce heating costs significantly – possibly by up to half.</a:t>
            </a:r>
          </a:p>
          <a:p>
            <a:pPr algn="l" eaLnBrk="1" fontAlgn="auto" hangingPunct="1">
              <a:spcAft>
                <a:spcPts val="0"/>
              </a:spcAft>
              <a:defRPr/>
            </a:pPr>
            <a:r>
              <a:rPr lang="en-US" dirty="0" smtClean="0"/>
              <a:t>Under extreme, hot conditions, thermal screens are also valuable in reducing incoming radiation during the day. This reduces the heat load in the greenhouse and assists in maintaining humidity around the plants and reducing plant stress.</a:t>
            </a:r>
          </a:p>
          <a:p>
            <a:pPr algn="l" eaLnBrk="1" fontAlgn="auto" hangingPunct="1">
              <a:spcAft>
                <a:spcPts val="0"/>
              </a:spcAft>
              <a:defRPr/>
            </a:pPr>
            <a:r>
              <a:rPr lang="en-US" dirty="0" smtClean="0"/>
              <a:t>The use of screens needs to be carefully managed to make sure that plants remain actively growing.</a:t>
            </a:r>
          </a:p>
          <a:p>
            <a:pPr algn="l" eaLnBrk="1" fontAlgn="auto" hangingPunct="1">
              <a:spcAft>
                <a:spcPts val="0"/>
              </a:spcAft>
              <a:defRPr/>
            </a:pPr>
            <a:endParaRPr lang="ar-SA"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عنوان 1"/>
          <p:cNvSpPr>
            <a:spLocks noGrp="1"/>
          </p:cNvSpPr>
          <p:nvPr>
            <p:ph type="title"/>
          </p:nvPr>
        </p:nvSpPr>
        <p:spPr/>
        <p:txBody>
          <a:bodyPr/>
          <a:lstStyle/>
          <a:p>
            <a:pPr eaLnBrk="1" hangingPunct="1"/>
            <a:endParaRPr lang="ar-SA" smtClean="0"/>
          </a:p>
        </p:txBody>
      </p:sp>
      <p:pic>
        <p:nvPicPr>
          <p:cNvPr id="24579" name="Picture 2" descr="C:\Documents and Settings\XPPRESP3\My Documents\Downloads\pantallas_eng2.jpg"/>
          <p:cNvPicPr>
            <a:picLocks noGrp="1" noChangeAspect="1" noChangeArrowheads="1"/>
          </p:cNvPicPr>
          <p:nvPr>
            <p:ph idx="1"/>
          </p:nvPr>
        </p:nvPicPr>
        <p:blipFill>
          <a:blip r:embed="rId2"/>
          <a:srcRect/>
          <a:stretch>
            <a:fillRect/>
          </a:stretch>
        </p:blipFill>
        <p:spPr>
          <a:xfrm>
            <a:off x="2286000" y="3090863"/>
            <a:ext cx="4572000" cy="1543050"/>
          </a:xfrm>
        </p:spPr>
      </p:pic>
      <p:pic>
        <p:nvPicPr>
          <p:cNvPr id="24580" name="Picture 3" descr="C:\Documents and Settings\XPPRESP3\My Documents\Downloads\thermal_4_big.jpg"/>
          <p:cNvPicPr>
            <a:picLocks noChangeAspect="1" noChangeArrowheads="1"/>
          </p:cNvPicPr>
          <p:nvPr/>
        </p:nvPicPr>
        <p:blipFill>
          <a:blip r:embed="rId3"/>
          <a:srcRect/>
          <a:stretch>
            <a:fillRect/>
          </a:stretch>
        </p:blipFill>
        <p:spPr bwMode="auto">
          <a:xfrm>
            <a:off x="0" y="604838"/>
            <a:ext cx="9144000" cy="56483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عنوان 1"/>
          <p:cNvSpPr>
            <a:spLocks noGrp="1"/>
          </p:cNvSpPr>
          <p:nvPr>
            <p:ph type="title"/>
          </p:nvPr>
        </p:nvSpPr>
        <p:spPr/>
        <p:txBody>
          <a:bodyPr/>
          <a:lstStyle/>
          <a:p>
            <a:pPr eaLnBrk="1" hangingPunct="1"/>
            <a:endParaRPr lang="ar-SA" smtClean="0"/>
          </a:p>
        </p:txBody>
      </p:sp>
      <p:pic>
        <p:nvPicPr>
          <p:cNvPr id="25603" name="Picture 2" descr="C:\Documents and Settings\XPPRESP3\My Documents\Downloads\pantallas_eng2.jpg"/>
          <p:cNvPicPr>
            <a:picLocks noGrp="1" noChangeAspect="1" noChangeArrowheads="1"/>
          </p:cNvPicPr>
          <p:nvPr>
            <p:ph idx="1"/>
          </p:nvPr>
        </p:nvPicPr>
        <p:blipFill>
          <a:blip r:embed="rId2"/>
          <a:srcRect/>
          <a:stretch>
            <a:fillRect/>
          </a:stretch>
        </p:blipFill>
        <p:spPr>
          <a:xfrm>
            <a:off x="428625" y="3000375"/>
            <a:ext cx="7812088" cy="2636838"/>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عنوان 1"/>
          <p:cNvSpPr>
            <a:spLocks noGrp="1"/>
          </p:cNvSpPr>
          <p:nvPr>
            <p:ph type="title"/>
          </p:nvPr>
        </p:nvSpPr>
        <p:spPr/>
        <p:txBody>
          <a:bodyPr/>
          <a:lstStyle/>
          <a:p>
            <a:pPr eaLnBrk="1" hangingPunct="1"/>
            <a:endParaRPr lang="ar-SA" dirty="0" smtClean="0"/>
          </a:p>
        </p:txBody>
      </p:sp>
      <p:pic>
        <p:nvPicPr>
          <p:cNvPr id="26627" name="Picture 2" descr="C:\Documents and Settings\XPPRESP3\My Documents\Downloads\thermal-screens.jpg"/>
          <p:cNvPicPr>
            <a:picLocks noGrp="1" noChangeAspect="1" noChangeArrowheads="1"/>
          </p:cNvPicPr>
          <p:nvPr>
            <p:ph idx="1"/>
          </p:nvPr>
        </p:nvPicPr>
        <p:blipFill>
          <a:blip r:embed="rId2"/>
          <a:srcRect/>
          <a:stretch>
            <a:fillRect/>
          </a:stretch>
        </p:blipFill>
        <p:spPr>
          <a:xfrm>
            <a:off x="2411760" y="1571625"/>
            <a:ext cx="4932362" cy="3711575"/>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rtlCol="1">
            <a:normAutofit fontScale="90000"/>
          </a:bodyPr>
          <a:lstStyle/>
          <a:p>
            <a:pPr eaLnBrk="1" fontAlgn="auto" hangingPunct="1">
              <a:spcAft>
                <a:spcPts val="0"/>
              </a:spcAft>
              <a:defRPr/>
            </a:pPr>
            <a:r>
              <a:rPr lang="ar-S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تقليل احتياجات التدفئة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Reducing heating requirements</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7651" name="عنصر نائب للمحتوى 2"/>
          <p:cNvSpPr>
            <a:spLocks noGrp="1"/>
          </p:cNvSpPr>
          <p:nvPr>
            <p:ph idx="1"/>
          </p:nvPr>
        </p:nvSpPr>
        <p:spPr/>
        <p:txBody>
          <a:bodyPr/>
          <a:lstStyle/>
          <a:p>
            <a:pPr eaLnBrk="1" hangingPunct="1">
              <a:lnSpc>
                <a:spcPct val="80000"/>
              </a:lnSpc>
              <a:buFont typeface="Arial" pitchFamily="34" charset="0"/>
              <a:buNone/>
            </a:pPr>
            <a:r>
              <a:rPr lang="ar-SA" sz="2200" smtClean="0"/>
              <a:t>.1.استعمال تصميم البيت الزجاجي التي تقلل الى ادني حد  المساحة السطحية بالنسبة الى </a:t>
            </a:r>
            <a:r>
              <a:rPr lang="ar-IQ" sz="2200" smtClean="0"/>
              <a:t>مساحة</a:t>
            </a:r>
            <a:r>
              <a:rPr lang="ar-SA" sz="2200" smtClean="0"/>
              <a:t> الإنتاج مثلا استعمال البيوت المتصلة ذات الجمالون المتعدد يؤدي الى استعمال مساحة اصغر  مقارنة بنفس العدد من البيوت المفردة وبنفس منطقة الإنتاج.</a:t>
            </a:r>
            <a:endParaRPr lang="en-US" sz="2200" smtClean="0">
              <a:cs typeface="Arial" pitchFamily="34" charset="0"/>
            </a:endParaRPr>
          </a:p>
          <a:p>
            <a:pPr eaLnBrk="1" hangingPunct="1">
              <a:lnSpc>
                <a:spcPct val="80000"/>
              </a:lnSpc>
              <a:buFont typeface="Arial" pitchFamily="34" charset="0"/>
              <a:buNone/>
            </a:pPr>
            <a:r>
              <a:rPr lang="ar-SA" sz="2200" smtClean="0"/>
              <a:t> 2.استعمال مادة الغطاء ذات </a:t>
            </a:r>
            <a:r>
              <a:rPr lang="en-US" sz="2200" smtClean="0">
                <a:cs typeface="Arial" pitchFamily="34" charset="0"/>
              </a:rPr>
              <a:t>U </a:t>
            </a:r>
            <a:r>
              <a:rPr lang="ar-SA" sz="2200" smtClean="0"/>
              <a:t> المنخفضة فعلى سبيل المثال طبقتين من البلاستك تكون اقل بفقد الحرارة مقارنة بالطبقة الواحدة</a:t>
            </a:r>
          </a:p>
          <a:p>
            <a:pPr eaLnBrk="1" hangingPunct="1">
              <a:lnSpc>
                <a:spcPct val="80000"/>
              </a:lnSpc>
              <a:buFont typeface="Arial" pitchFamily="34" charset="0"/>
              <a:buNone/>
            </a:pPr>
            <a:r>
              <a:rPr lang="ar-SA" sz="2200" smtClean="0"/>
              <a:t>3. استعمال الشاشات الحرارية لان لها </a:t>
            </a:r>
            <a:r>
              <a:rPr lang="en-US" sz="2200" smtClean="0">
                <a:cs typeface="Arial" pitchFamily="34" charset="0"/>
              </a:rPr>
              <a:t>U </a:t>
            </a:r>
            <a:r>
              <a:rPr lang="ar-SA" sz="2200" smtClean="0"/>
              <a:t> اقل من بقية الاغطية</a:t>
            </a:r>
            <a:endParaRPr lang="en-US" sz="2200" smtClean="0">
              <a:cs typeface="Arial" pitchFamily="34" charset="0"/>
            </a:endParaRPr>
          </a:p>
          <a:p>
            <a:pPr eaLnBrk="1" hangingPunct="1">
              <a:lnSpc>
                <a:spcPct val="80000"/>
              </a:lnSpc>
              <a:buFont typeface="Arial" pitchFamily="34" charset="0"/>
              <a:buNone/>
            </a:pPr>
            <a:r>
              <a:rPr lang="ar-SA" sz="2200" smtClean="0"/>
              <a:t>4.اغلاق اماكن تسرب الهواء وإصلاح الإضرار في مادة الغطاء وتأكد من إحكام غلق فتحات التهوية والابواب</a:t>
            </a:r>
            <a:endParaRPr lang="en-US" sz="2200" smtClean="0">
              <a:cs typeface="Arial" pitchFamily="34" charset="0"/>
            </a:endParaRPr>
          </a:p>
          <a:p>
            <a:pPr eaLnBrk="1" hangingPunct="1">
              <a:lnSpc>
                <a:spcPct val="80000"/>
              </a:lnSpc>
              <a:buFont typeface="Arial" pitchFamily="34" charset="0"/>
              <a:buNone/>
            </a:pPr>
            <a:r>
              <a:rPr lang="ar-SA" sz="2200" smtClean="0"/>
              <a:t>5.استعمال مصدات الرياح للحد من سرعة الرياح التي تمر فوق البيت الزجاجي</a:t>
            </a:r>
            <a:endParaRPr lang="en-US" sz="2200" smtClean="0">
              <a:cs typeface="Arial" pitchFamily="34" charset="0"/>
            </a:endParaRPr>
          </a:p>
          <a:p>
            <a:pPr eaLnBrk="1" hangingPunct="1">
              <a:lnSpc>
                <a:spcPct val="80000"/>
              </a:lnSpc>
              <a:buFont typeface="Arial" pitchFamily="34" charset="0"/>
              <a:buNone/>
            </a:pPr>
            <a:r>
              <a:rPr lang="ar-SA" sz="2200" smtClean="0"/>
              <a:t>6.استعمل </a:t>
            </a:r>
            <a:r>
              <a:rPr lang="ar-IQ" sz="2200" smtClean="0"/>
              <a:t>ال</a:t>
            </a:r>
            <a:r>
              <a:rPr lang="ar-SA" sz="2200" smtClean="0"/>
              <a:t>نظام الاتوماتيكي</a:t>
            </a:r>
            <a:endParaRPr lang="en-US" sz="2200" smtClean="0">
              <a:cs typeface="Arial" pitchFamily="34" charset="0"/>
            </a:endParaRPr>
          </a:p>
          <a:p>
            <a:pPr eaLnBrk="1" hangingPunct="1">
              <a:lnSpc>
                <a:spcPct val="80000"/>
              </a:lnSpc>
              <a:buFont typeface="Arial" pitchFamily="34" charset="0"/>
              <a:buNone/>
            </a:pPr>
            <a:r>
              <a:rPr lang="ar-SA" sz="2200" smtClean="0"/>
              <a:t>7.استعمال هيترات اكثر كفاءة ممكنة</a:t>
            </a:r>
            <a:endParaRPr lang="en-US" sz="2200" smtClean="0">
              <a:cs typeface="Arial" pitchFamily="34" charset="0"/>
            </a:endParaRPr>
          </a:p>
          <a:p>
            <a:pPr eaLnBrk="1" hangingPunct="1">
              <a:lnSpc>
                <a:spcPct val="80000"/>
              </a:lnSpc>
              <a:buFont typeface="Arial" pitchFamily="34" charset="0"/>
              <a:buNone/>
            </a:pPr>
            <a:r>
              <a:rPr lang="ar-SA" sz="2200" smtClean="0"/>
              <a:t>8.التحكم بنظام التدفئة لمدة 24 ساعة وذلك بزيادة درجة حرارة النهار و</a:t>
            </a:r>
            <a:r>
              <a:rPr lang="ar-IQ" sz="2200" smtClean="0"/>
              <a:t>خفض</a:t>
            </a:r>
            <a:r>
              <a:rPr lang="ar-SA" sz="2200" smtClean="0"/>
              <a:t> درجة حرارة الليل</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عنوان 1"/>
          <p:cNvSpPr>
            <a:spLocks noGrp="1"/>
          </p:cNvSpPr>
          <p:nvPr>
            <p:ph type="title"/>
          </p:nvPr>
        </p:nvSpPr>
        <p:spPr/>
        <p:txBody>
          <a:bodyPr/>
          <a:lstStyle/>
          <a:p>
            <a:pPr eaLnBrk="1" hangingPunct="1"/>
            <a:endParaRPr lang="ar-SA" smtClean="0"/>
          </a:p>
        </p:txBody>
      </p:sp>
      <p:pic>
        <p:nvPicPr>
          <p:cNvPr id="28675" name="Picture 2"/>
          <p:cNvPicPr>
            <a:picLocks noGrp="1" noChangeAspect="1" noChangeArrowheads="1"/>
          </p:cNvPicPr>
          <p:nvPr>
            <p:ph idx="1"/>
          </p:nvPr>
        </p:nvPicPr>
        <p:blipFill>
          <a:blip r:embed="rId2"/>
          <a:srcRect/>
          <a:stretch>
            <a:fillRect/>
          </a:stretch>
        </p:blipFill>
        <p:spPr>
          <a:xfrm>
            <a:off x="1785938" y="285750"/>
            <a:ext cx="5343525" cy="2962275"/>
          </a:xfrm>
        </p:spPr>
      </p:pic>
      <p:sp>
        <p:nvSpPr>
          <p:cNvPr id="28676" name="مستطيل 3"/>
          <p:cNvSpPr>
            <a:spLocks noChangeArrowheads="1"/>
          </p:cNvSpPr>
          <p:nvPr/>
        </p:nvSpPr>
        <p:spPr bwMode="auto">
          <a:xfrm>
            <a:off x="2286000" y="3105150"/>
            <a:ext cx="4572000" cy="647700"/>
          </a:xfrm>
          <a:prstGeom prst="rect">
            <a:avLst/>
          </a:prstGeom>
          <a:noFill/>
          <a:ln w="9525">
            <a:noFill/>
            <a:miter lim="800000"/>
            <a:headEnd/>
            <a:tailEnd/>
          </a:ln>
        </p:spPr>
        <p:txBody>
          <a:bodyPr>
            <a:spAutoFit/>
          </a:bodyPr>
          <a:lstStyle/>
          <a:p>
            <a:r>
              <a:rPr lang="en-US">
                <a:latin typeface="Calibri" pitchFamily="34" charset="0"/>
              </a:rPr>
              <a:t>Heat exchanges between the various components within a greenhouse</a:t>
            </a:r>
            <a:endParaRPr lang="ar-SA">
              <a:latin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عنوان 1"/>
          <p:cNvSpPr>
            <a:spLocks noGrp="1"/>
          </p:cNvSpPr>
          <p:nvPr>
            <p:ph type="title"/>
          </p:nvPr>
        </p:nvSpPr>
        <p:spPr/>
        <p:txBody>
          <a:bodyPr/>
          <a:lstStyle/>
          <a:p>
            <a:pPr eaLnBrk="1" hangingPunct="1"/>
            <a:endParaRPr lang="ar-SA" smtClean="0"/>
          </a:p>
        </p:txBody>
      </p:sp>
      <p:pic>
        <p:nvPicPr>
          <p:cNvPr id="29699" name="Picture 2" descr="C:\Documents and Settings\XPPRESP3\My Documents\Downloads\B792-2.jpg"/>
          <p:cNvPicPr>
            <a:picLocks noGrp="1" noChangeAspect="1" noChangeArrowheads="1"/>
          </p:cNvPicPr>
          <p:nvPr>
            <p:ph idx="1"/>
          </p:nvPr>
        </p:nvPicPr>
        <p:blipFill>
          <a:blip r:embed="rId2"/>
          <a:srcRect/>
          <a:stretch>
            <a:fillRect/>
          </a:stretch>
        </p:blipFill>
        <p:spPr>
          <a:xfrm>
            <a:off x="3714750" y="3211513"/>
            <a:ext cx="3884613" cy="295275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عنوان 4"/>
          <p:cNvSpPr>
            <a:spLocks noGrp="1"/>
          </p:cNvSpPr>
          <p:nvPr>
            <p:ph type="title"/>
          </p:nvPr>
        </p:nvSpPr>
        <p:spPr/>
        <p:txBody>
          <a:bodyPr/>
          <a:lstStyle/>
          <a:p>
            <a:endParaRPr lang="ar-SA" smtClean="0"/>
          </a:p>
        </p:txBody>
      </p:sp>
      <p:sp>
        <p:nvSpPr>
          <p:cNvPr id="30723" name="عنصر نائب للمحتوى 2"/>
          <p:cNvSpPr>
            <a:spLocks noGrp="1"/>
          </p:cNvSpPr>
          <p:nvPr>
            <p:ph idx="1"/>
          </p:nvPr>
        </p:nvSpPr>
        <p:spPr/>
        <p:txBody>
          <a:bodyPr/>
          <a:lstStyle/>
          <a:p>
            <a:endParaRPr lang="ar-SA" dirty="0" smtClean="0"/>
          </a:p>
          <a:p>
            <a:pPr algn="l"/>
            <a:r>
              <a:rPr lang="ar-SA" sz="1600" dirty="0" smtClean="0"/>
              <a:t>   </a:t>
            </a:r>
            <a:r>
              <a:rPr lang="en-US" sz="1600" dirty="0" smtClean="0">
                <a:cs typeface="Arial" pitchFamily="34" charset="0"/>
              </a:rPr>
              <a:t>Design Heat Load of Greenhouse Q = </a:t>
            </a:r>
            <a:r>
              <a:rPr lang="en-US" sz="1600" u="sng" dirty="0" smtClean="0">
                <a:cs typeface="Arial" pitchFamily="34" charset="0"/>
              </a:rPr>
              <a:t>U</a:t>
            </a:r>
            <a:r>
              <a:rPr lang="en-US" sz="1600" dirty="0" smtClean="0">
                <a:cs typeface="Arial" pitchFamily="34" charset="0"/>
              </a:rPr>
              <a:t> x A x (</a:t>
            </a:r>
            <a:r>
              <a:rPr lang="en-US" sz="1600" dirty="0" err="1" smtClean="0">
                <a:cs typeface="Arial" pitchFamily="34" charset="0"/>
              </a:rPr>
              <a:t>Tin,min</a:t>
            </a:r>
            <a:r>
              <a:rPr lang="en-US" sz="1600" dirty="0" smtClean="0">
                <a:cs typeface="Arial" pitchFamily="34" charset="0"/>
              </a:rPr>
              <a:t> - </a:t>
            </a:r>
            <a:r>
              <a:rPr lang="en-US" sz="1600" dirty="0" err="1" smtClean="0">
                <a:cs typeface="Arial" pitchFamily="34" charset="0"/>
              </a:rPr>
              <a:t>Tout,min</a:t>
            </a:r>
            <a:r>
              <a:rPr lang="en-US" sz="1600" dirty="0" smtClean="0">
                <a:cs typeface="Arial" pitchFamily="34" charset="0"/>
              </a:rPr>
              <a:t>) </a:t>
            </a:r>
          </a:p>
          <a:p>
            <a:pPr algn="l"/>
            <a:r>
              <a:rPr lang="en-US" sz="1600" dirty="0" smtClean="0">
                <a:cs typeface="Arial" pitchFamily="34" charset="0"/>
              </a:rPr>
              <a:t>U = Overall heat transfer coefficient, (Btu hr-1 ft-2 oF-1 ) </a:t>
            </a:r>
          </a:p>
          <a:p>
            <a:pPr algn="l"/>
            <a:r>
              <a:rPr lang="en-US" sz="1600" dirty="0" smtClean="0">
                <a:cs typeface="Arial" pitchFamily="34" charset="0"/>
              </a:rPr>
              <a:t>A = Total surface area of greenhouse, (ft-2 ) </a:t>
            </a:r>
          </a:p>
          <a:p>
            <a:pPr algn="l"/>
            <a:r>
              <a:rPr lang="en-US" sz="1600" dirty="0" err="1" smtClean="0">
                <a:cs typeface="Arial" pitchFamily="34" charset="0"/>
              </a:rPr>
              <a:t>Tin,min</a:t>
            </a:r>
            <a:r>
              <a:rPr lang="en-US" sz="1600" dirty="0" smtClean="0">
                <a:cs typeface="Arial" pitchFamily="34" charset="0"/>
              </a:rPr>
              <a:t> = Min. inside air set point temperature (</a:t>
            </a:r>
            <a:r>
              <a:rPr lang="en-US" sz="1600" dirty="0" err="1" smtClean="0">
                <a:cs typeface="Arial" pitchFamily="34" charset="0"/>
              </a:rPr>
              <a:t>oF</a:t>
            </a:r>
            <a:r>
              <a:rPr lang="en-US" sz="1600" dirty="0" smtClean="0">
                <a:cs typeface="Arial" pitchFamily="34" charset="0"/>
              </a:rPr>
              <a:t>) </a:t>
            </a:r>
          </a:p>
          <a:p>
            <a:pPr algn="l"/>
            <a:r>
              <a:rPr lang="en-US" sz="1600" dirty="0" err="1" smtClean="0">
                <a:cs typeface="Arial" pitchFamily="34" charset="0"/>
              </a:rPr>
              <a:t>Tout,min</a:t>
            </a:r>
            <a:r>
              <a:rPr lang="en-US" sz="1600" dirty="0" smtClean="0">
                <a:cs typeface="Arial" pitchFamily="34" charset="0"/>
              </a:rPr>
              <a:t> = Min. outside air temperature (</a:t>
            </a:r>
            <a:r>
              <a:rPr lang="en-US" sz="1600" dirty="0" err="1" smtClean="0">
                <a:cs typeface="Arial" pitchFamily="34" charset="0"/>
              </a:rPr>
              <a:t>oF</a:t>
            </a:r>
            <a:r>
              <a:rPr lang="en-US" sz="1600" dirty="0" smtClean="0">
                <a:cs typeface="Arial" pitchFamily="34" charset="0"/>
              </a:rPr>
              <a:t> ) </a:t>
            </a:r>
          </a:p>
          <a:p>
            <a:pPr algn="l"/>
            <a:r>
              <a:rPr lang="en-US" sz="1600" dirty="0" smtClean="0">
                <a:cs typeface="Arial" pitchFamily="34" charset="0"/>
              </a:rPr>
              <a:t>Q = Heat loss from greenhouse (or heater size) (Btu hr-1 )          u=1.13  </a:t>
            </a:r>
            <a:r>
              <a:rPr lang="en-US" sz="1600" dirty="0" err="1" smtClean="0">
                <a:cs typeface="Arial" pitchFamily="34" charset="0"/>
              </a:rPr>
              <a:t>glase</a:t>
            </a:r>
            <a:r>
              <a:rPr lang="en-US" sz="1600" dirty="0" smtClean="0">
                <a:cs typeface="Arial" pitchFamily="34" charset="0"/>
              </a:rPr>
              <a:t>  </a:t>
            </a:r>
          </a:p>
          <a:p>
            <a:pPr algn="l"/>
            <a:endParaRPr lang="en-US" sz="1600" dirty="0" smtClean="0">
              <a:cs typeface="Arial" pitchFamily="34" charset="0"/>
            </a:endParaRPr>
          </a:p>
          <a:p>
            <a:pPr algn="l"/>
            <a:r>
              <a:rPr lang="ar-SA" sz="1600" dirty="0" smtClean="0"/>
              <a:t>تنخفض </a:t>
            </a:r>
            <a:r>
              <a:rPr lang="ar-SA" sz="1600" dirty="0" err="1" smtClean="0"/>
              <a:t>الى</a:t>
            </a:r>
            <a:r>
              <a:rPr lang="ar-SA" sz="1600" dirty="0" smtClean="0"/>
              <a:t> 1.05 عندما </a:t>
            </a:r>
            <a:r>
              <a:rPr lang="ar-SA" sz="1600" dirty="0" err="1" smtClean="0"/>
              <a:t>لايكون</a:t>
            </a:r>
            <a:r>
              <a:rPr lang="ar-SA" sz="1600" dirty="0" smtClean="0"/>
              <a:t> البيت معرض للرياح وتزداد </a:t>
            </a:r>
            <a:r>
              <a:rPr lang="ar-SA" sz="1600" dirty="0" err="1" smtClean="0"/>
              <a:t>الى</a:t>
            </a:r>
            <a:r>
              <a:rPr lang="ar-SA" sz="1600" dirty="0" smtClean="0"/>
              <a:t> 1.15 في البيت المعرض للرياح</a:t>
            </a:r>
            <a:r>
              <a:rPr lang="en-US" sz="1600" dirty="0" smtClean="0">
                <a:cs typeface="Arial" pitchFamily="34" charset="0"/>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عنوان 1"/>
          <p:cNvSpPr>
            <a:spLocks noGrp="1"/>
          </p:cNvSpPr>
          <p:nvPr>
            <p:ph type="title"/>
          </p:nvPr>
        </p:nvSpPr>
        <p:spPr>
          <a:xfrm>
            <a:off x="-7358063" y="428625"/>
            <a:ext cx="8229601" cy="1143000"/>
          </a:xfrm>
        </p:spPr>
        <p:txBody>
          <a:bodyPr/>
          <a:lstStyle/>
          <a:p>
            <a:pPr eaLnBrk="1" hangingPunct="1"/>
            <a:endParaRPr lang="ar-SA" smtClean="0"/>
          </a:p>
        </p:txBody>
      </p:sp>
      <p:sp>
        <p:nvSpPr>
          <p:cNvPr id="3" name="عنصر نائب للمحتوى 2"/>
          <p:cNvSpPr>
            <a:spLocks noGrp="1"/>
          </p:cNvSpPr>
          <p:nvPr>
            <p:ph idx="1"/>
          </p:nvPr>
        </p:nvSpPr>
        <p:spPr>
          <a:xfrm>
            <a:off x="457200" y="71438"/>
            <a:ext cx="8229600" cy="6054725"/>
          </a:xfrm>
        </p:spPr>
        <p:txBody>
          <a:bodyPr rtlCol="1">
            <a:normAutofit fontScale="25000" lnSpcReduction="20000"/>
          </a:bodyPr>
          <a:lstStyle/>
          <a:p>
            <a:pPr algn="l" eaLnBrk="1" fontAlgn="auto" hangingPunct="1">
              <a:spcAft>
                <a:spcPts val="0"/>
              </a:spcAft>
              <a:defRPr/>
            </a:pPr>
            <a:r>
              <a:rPr lang="en-US" b="1" dirty="0" smtClean="0"/>
              <a:t>Determining the design heat load of the greenhouse </a:t>
            </a:r>
          </a:p>
          <a:p>
            <a:pPr algn="l" eaLnBrk="1" fontAlgn="auto" hangingPunct="1">
              <a:spcAft>
                <a:spcPts val="0"/>
              </a:spcAft>
              <a:defRPr/>
            </a:pPr>
            <a:r>
              <a:rPr lang="en-US" sz="4400" dirty="0" smtClean="0"/>
              <a:t>Calculation of the design heat load of the greenhouse is required for determining the size and type of the heater and heat distribution systems within the greenhouse. The heat load is a function of the: </a:t>
            </a:r>
          </a:p>
          <a:p>
            <a:pPr algn="l" eaLnBrk="1" fontAlgn="auto" hangingPunct="1">
              <a:spcAft>
                <a:spcPts val="0"/>
              </a:spcAft>
              <a:defRPr/>
            </a:pPr>
            <a:r>
              <a:rPr lang="en-US" sz="4400" dirty="0" smtClean="0"/>
              <a:t>insulation value of the greenhouse glazing </a:t>
            </a:r>
          </a:p>
          <a:p>
            <a:pPr algn="l" eaLnBrk="1" fontAlgn="auto" hangingPunct="1">
              <a:spcAft>
                <a:spcPts val="0"/>
              </a:spcAft>
              <a:defRPr/>
            </a:pPr>
            <a:r>
              <a:rPr lang="en-US" sz="4400" dirty="0" smtClean="0"/>
              <a:t>surface area of the greenhouse </a:t>
            </a:r>
          </a:p>
          <a:p>
            <a:pPr algn="l" eaLnBrk="1" fontAlgn="auto" hangingPunct="1">
              <a:spcAft>
                <a:spcPts val="0"/>
              </a:spcAft>
              <a:defRPr/>
            </a:pPr>
            <a:r>
              <a:rPr lang="en-US" sz="4400" dirty="0" smtClean="0"/>
              <a:t>temperature difference between inside and outside the greenhouse radiation properties of the covering </a:t>
            </a:r>
          </a:p>
          <a:p>
            <a:pPr algn="l" eaLnBrk="1" fontAlgn="auto" hangingPunct="1">
              <a:spcAft>
                <a:spcPts val="0"/>
              </a:spcAft>
              <a:defRPr/>
            </a:pPr>
            <a:r>
              <a:rPr lang="en-US" sz="4400" dirty="0" smtClean="0"/>
              <a:t>infiltration through covering </a:t>
            </a:r>
          </a:p>
          <a:p>
            <a:pPr algn="l" eaLnBrk="1" fontAlgn="auto" hangingPunct="1">
              <a:spcAft>
                <a:spcPts val="0"/>
              </a:spcAft>
              <a:defRPr/>
            </a:pPr>
            <a:r>
              <a:rPr lang="en-US" sz="4400" dirty="0" smtClean="0"/>
              <a:t>The maximum greenhouse heat loss (BTU per hour) must be less than or equal to the capacity of heater. This can be determined from the following equation: </a:t>
            </a:r>
          </a:p>
          <a:p>
            <a:pPr algn="l" eaLnBrk="1" fontAlgn="auto" hangingPunct="1">
              <a:spcAft>
                <a:spcPts val="0"/>
              </a:spcAft>
              <a:defRPr/>
            </a:pPr>
            <a:r>
              <a:rPr lang="sv-SE" sz="4400" dirty="0" smtClean="0"/>
              <a:t>Q = U x SA x (Tin,min - Tout,min) </a:t>
            </a:r>
          </a:p>
          <a:p>
            <a:pPr algn="l" eaLnBrk="1" fontAlgn="auto" hangingPunct="1">
              <a:spcAft>
                <a:spcPts val="0"/>
              </a:spcAft>
              <a:defRPr/>
            </a:pPr>
            <a:r>
              <a:rPr lang="en-US" sz="4400" dirty="0" smtClean="0"/>
              <a:t>U -- overall heat transfer coefficient, </a:t>
            </a:r>
            <a:r>
              <a:rPr lang="en-US" sz="4400" b="1" dirty="0" smtClean="0"/>
              <a:t>(Btu hr-1 ft-2 oF-1 ) </a:t>
            </a:r>
          </a:p>
          <a:p>
            <a:pPr algn="l" eaLnBrk="1" fontAlgn="auto" hangingPunct="1">
              <a:spcAft>
                <a:spcPts val="0"/>
              </a:spcAft>
              <a:defRPr/>
            </a:pPr>
            <a:r>
              <a:rPr lang="en-US" sz="4400" dirty="0" smtClean="0"/>
              <a:t>SA -- total surface area of greenhouse, (ft-2 ) </a:t>
            </a:r>
            <a:r>
              <a:rPr lang="en-US" sz="4400" dirty="0" err="1" smtClean="0"/>
              <a:t>Tin,min</a:t>
            </a:r>
            <a:r>
              <a:rPr lang="en-US" sz="4400" dirty="0" smtClean="0"/>
              <a:t> -- minimum inside air </a:t>
            </a:r>
            <a:r>
              <a:rPr lang="en-US" sz="4400" dirty="0" err="1" smtClean="0"/>
              <a:t>setpoint</a:t>
            </a:r>
            <a:r>
              <a:rPr lang="en-US" sz="4400" dirty="0" smtClean="0"/>
              <a:t> temperature (</a:t>
            </a:r>
            <a:r>
              <a:rPr lang="en-US" sz="4400" dirty="0" err="1" smtClean="0"/>
              <a:t>oF</a:t>
            </a:r>
            <a:r>
              <a:rPr lang="en-US" sz="4400" dirty="0" smtClean="0"/>
              <a:t>) </a:t>
            </a:r>
          </a:p>
          <a:p>
            <a:pPr algn="l" eaLnBrk="1" fontAlgn="auto" hangingPunct="1">
              <a:spcAft>
                <a:spcPts val="0"/>
              </a:spcAft>
              <a:defRPr/>
            </a:pPr>
            <a:r>
              <a:rPr lang="en-US" sz="4400" dirty="0" err="1" smtClean="0"/>
              <a:t>Tout,min</a:t>
            </a:r>
            <a:r>
              <a:rPr lang="en-US" sz="4400" dirty="0" smtClean="0"/>
              <a:t> -- minimum outside air temperature (</a:t>
            </a:r>
            <a:r>
              <a:rPr lang="en-US" sz="4400" dirty="0" err="1" smtClean="0"/>
              <a:t>oF</a:t>
            </a:r>
            <a:r>
              <a:rPr lang="en-US" sz="4400" dirty="0" smtClean="0"/>
              <a:t> ) Q -- heat loss from greenhouse (or heater size) (Btu hr-1 ) </a:t>
            </a:r>
          </a:p>
          <a:p>
            <a:pPr algn="l" eaLnBrk="1" fontAlgn="auto" hangingPunct="1">
              <a:spcAft>
                <a:spcPts val="0"/>
              </a:spcAft>
              <a:defRPr/>
            </a:pPr>
            <a:r>
              <a:rPr lang="en-US" sz="4400" dirty="0" smtClean="0"/>
              <a:t>The value of the overall heat transfer coefficient, U, is primarily related to greenhouse covering, and somewhat to the structural design. That is, whether the greenhouse is covered with a single or double layer, film or rigid plastic, glass or plastic, or is a single or multi-span structure. The overall heat transfer coefficient (U) combines all of the heat loss terms into one general term. It consists of conduction, convection and radiation components, as well as, air infiltration. It is furthermore, an average value for many environmental conditions. </a:t>
            </a:r>
          </a:p>
          <a:p>
            <a:pPr algn="l" eaLnBrk="1" fontAlgn="auto" hangingPunct="1">
              <a:spcAft>
                <a:spcPts val="0"/>
              </a:spcAft>
              <a:defRPr/>
            </a:pPr>
            <a:r>
              <a:rPr lang="en-US" sz="4400" b="1" dirty="0" smtClean="0"/>
              <a:t>Overall Heat Transfer Coefficient U, (Btu hr-1 ft-2 oF-1 ) </a:t>
            </a:r>
          </a:p>
          <a:p>
            <a:pPr algn="l" eaLnBrk="1" fontAlgn="auto" hangingPunct="1">
              <a:spcAft>
                <a:spcPts val="0"/>
              </a:spcAft>
              <a:defRPr/>
            </a:pPr>
            <a:r>
              <a:rPr lang="en-US" sz="4400" dirty="0" smtClean="0"/>
              <a:t>single layer glass 1.2 single layer P.E. (polyethylene) 1.2 </a:t>
            </a:r>
            <a:r>
              <a:rPr lang="en-US" sz="4400" b="1" dirty="0" smtClean="0"/>
              <a:t>Southern Greenhouse Vegetable Growers Association Conference, Shreveport, LA July 19 - 20, 2002 </a:t>
            </a:r>
          </a:p>
          <a:p>
            <a:pPr algn="l" eaLnBrk="1" fontAlgn="auto" hangingPunct="1">
              <a:spcAft>
                <a:spcPts val="0"/>
              </a:spcAft>
              <a:defRPr/>
            </a:pPr>
            <a:endParaRPr lang="ar-SA" sz="4400" dirty="0" smtClean="0"/>
          </a:p>
          <a:p>
            <a:pPr algn="l" eaLnBrk="1" fontAlgn="auto" hangingPunct="1">
              <a:spcAft>
                <a:spcPts val="0"/>
              </a:spcAft>
              <a:defRPr/>
            </a:pPr>
            <a:r>
              <a:rPr lang="en-US" sz="4400" dirty="0" smtClean="0"/>
              <a:t>double layer P.E. 0.8 double-walled, structured plastic, 0.6 </a:t>
            </a:r>
          </a:p>
          <a:p>
            <a:pPr algn="l" eaLnBrk="1" fontAlgn="auto" hangingPunct="1">
              <a:spcAft>
                <a:spcPts val="0"/>
              </a:spcAft>
              <a:defRPr/>
            </a:pPr>
            <a:r>
              <a:rPr lang="en-US" sz="4400" dirty="0" smtClean="0"/>
              <a:t>PMMA or PC (acrylic, polycarbonate) </a:t>
            </a:r>
          </a:p>
          <a:p>
            <a:pPr algn="l" eaLnBrk="1" fontAlgn="auto" hangingPunct="1">
              <a:spcAft>
                <a:spcPts val="0"/>
              </a:spcAft>
              <a:defRPr/>
            </a:pPr>
            <a:r>
              <a:rPr lang="en-US" sz="4400" dirty="0" smtClean="0"/>
              <a:t>The temperature difference (</a:t>
            </a:r>
            <a:r>
              <a:rPr lang="en-US" sz="4400" dirty="0" err="1" smtClean="0"/>
              <a:t>Tin,min</a:t>
            </a:r>
            <a:r>
              <a:rPr lang="en-US" sz="4400" dirty="0" smtClean="0"/>
              <a:t> - </a:t>
            </a:r>
            <a:r>
              <a:rPr lang="en-US" sz="4400" dirty="0" err="1" smtClean="0"/>
              <a:t>Tout,min</a:t>
            </a:r>
            <a:r>
              <a:rPr lang="en-US" sz="4400" dirty="0" smtClean="0"/>
              <a:t>), requires knowledge of the minimum expected outside air temperature for the winter season (</a:t>
            </a:r>
            <a:r>
              <a:rPr lang="en-US" sz="4400" dirty="0" err="1" smtClean="0"/>
              <a:t>Tout,min</a:t>
            </a:r>
            <a:r>
              <a:rPr lang="en-US" sz="4400" dirty="0" smtClean="0"/>
              <a:t>), and the desired minimum inside air </a:t>
            </a:r>
            <a:r>
              <a:rPr lang="en-US" sz="4400" dirty="0" err="1" smtClean="0"/>
              <a:t>setpoint</a:t>
            </a:r>
            <a:r>
              <a:rPr lang="en-US" sz="4400" dirty="0" smtClean="0"/>
              <a:t> temperature, or the desired/required air temperature for plants that are to be grown. </a:t>
            </a:r>
          </a:p>
          <a:p>
            <a:pPr algn="l" eaLnBrk="1" fontAlgn="auto" hangingPunct="1">
              <a:spcAft>
                <a:spcPts val="0"/>
              </a:spcAft>
              <a:defRPr/>
            </a:pPr>
            <a:r>
              <a:rPr lang="en-US" sz="4400" dirty="0" smtClean="0"/>
              <a:t>Energy conservation procedures to reduce heating fuel consumption include: reducing the size of the greenhouse, selecting a covering with a smaller U-value, reduce the minimum allowable inside air temperature, provide additional energy conservation systems, or located the greenhouse in a warmer climate. The most common and typically most cost-effective energy conservation technique is the internal energy blanket system. This system can reduce heating energy consumption from 30 – 40%. This system could also be used as a summer shading system with proper selection of blanket material. In all greenhouse structure designs, a space for the energy blanket should be provided, whether the system is initially installed or not. Within a gutter-connected greenhouse, the blanket can be located at the height of the gutter. When not in use during the day, it can be tightly packed beneath the gutter to minimize shading to the plants below</a:t>
            </a:r>
            <a:endParaRPr lang="ar-SA" sz="4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04809" y="654031"/>
            <a:ext cx="7772400" cy="1470025"/>
          </a:xfrm>
        </p:spPr>
        <p:style>
          <a:lnRef idx="2">
            <a:schemeClr val="accent2"/>
          </a:lnRef>
          <a:fillRef idx="1">
            <a:schemeClr val="lt1"/>
          </a:fillRef>
          <a:effectRef idx="0">
            <a:schemeClr val="accent2"/>
          </a:effectRef>
          <a:fontRef idx="minor">
            <a:schemeClr val="dk1"/>
          </a:fontRef>
        </p:style>
        <p:txBody>
          <a:bodyPr rtlCol="1">
            <a:normAutofit fontScale="90000"/>
          </a:bodyPr>
          <a:lstStyle/>
          <a:p>
            <a:pPr eaLnBrk="1" fontAlgn="auto" hangingPunct="1">
              <a:spcAft>
                <a:spcPts val="0"/>
              </a:spcAft>
              <a:defRPr/>
            </a:pPr>
            <a:r>
              <a:rPr lang="ar-S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حساب احتياجات التدفئة في البيت الزجاجي </a:t>
            </a:r>
            <a:r>
              <a:rPr lang="ar-SA"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r>
            <a:br>
              <a:rPr lang="ar-SA"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br>
            <a:r>
              <a:rPr lang="en-U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hlinkClick r:id="rId2"/>
              </a:rPr>
              <a:t>Greenhouse heating requirements</a:t>
            </a:r>
            <a:endParaRPr lang="ar-SA"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عنوان فرعي 2"/>
          <p:cNvSpPr>
            <a:spLocks noGrp="1"/>
          </p:cNvSpPr>
          <p:nvPr>
            <p:ph type="subTitle" idx="1"/>
          </p:nvPr>
        </p:nvSpPr>
        <p:spPr>
          <a:xfrm>
            <a:off x="428625" y="2143125"/>
            <a:ext cx="8072438" cy="4067175"/>
          </a:xfrm>
        </p:spPr>
        <p:txBody>
          <a:bodyPr rtlCol="1">
            <a:normAutofit fontScale="47500" lnSpcReduction="20000"/>
          </a:bodyPr>
          <a:lstStyle/>
          <a:p>
            <a:pPr algn="just" eaLnBrk="1" fontAlgn="auto" hangingPunct="1">
              <a:spcAft>
                <a:spcPts val="0"/>
              </a:spcAft>
              <a:defRPr/>
            </a:pPr>
            <a:r>
              <a:rPr lang="ar-SA" sz="5500" b="1" dirty="0" err="1" smtClean="0">
                <a:solidFill>
                  <a:schemeClr val="tx1"/>
                </a:solidFill>
              </a:rPr>
              <a:t>ان</a:t>
            </a:r>
            <a:r>
              <a:rPr lang="ar-SA" sz="5500" b="1" dirty="0" smtClean="0">
                <a:solidFill>
                  <a:schemeClr val="tx1"/>
                </a:solidFill>
              </a:rPr>
              <a:t> الهدف الأساسي من التدفئة هو التعويض عن فقد الحرارة. إذ </a:t>
            </a:r>
            <a:r>
              <a:rPr lang="ar-SA" sz="5500" b="1" dirty="0" err="1" smtClean="0">
                <a:solidFill>
                  <a:schemeClr val="tx1"/>
                </a:solidFill>
              </a:rPr>
              <a:t>ان</a:t>
            </a:r>
            <a:r>
              <a:rPr lang="ar-SA" sz="5500" b="1" dirty="0" smtClean="0">
                <a:solidFill>
                  <a:schemeClr val="tx1"/>
                </a:solidFill>
              </a:rPr>
              <a:t> الحرارة تفقد عن طريق التوصيل </a:t>
            </a:r>
            <a:r>
              <a:rPr lang="en-US" sz="5500" b="1" dirty="0" smtClean="0">
                <a:solidFill>
                  <a:schemeClr val="tx1"/>
                </a:solidFill>
              </a:rPr>
              <a:t>conduction</a:t>
            </a:r>
            <a:r>
              <a:rPr lang="ar-SA" sz="5500" b="1" dirty="0" smtClean="0">
                <a:solidFill>
                  <a:schemeClr val="tx1"/>
                </a:solidFill>
              </a:rPr>
              <a:t> أو التسرب </a:t>
            </a:r>
            <a:r>
              <a:rPr lang="en-US" sz="5500" b="1" dirty="0" smtClean="0">
                <a:solidFill>
                  <a:schemeClr val="tx1"/>
                </a:solidFill>
              </a:rPr>
              <a:t>leakage</a:t>
            </a:r>
            <a:r>
              <a:rPr lang="ar-SA" sz="5500" b="1" dirty="0" smtClean="0">
                <a:solidFill>
                  <a:schemeClr val="tx1"/>
                </a:solidFill>
              </a:rPr>
              <a:t> </a:t>
            </a:r>
            <a:r>
              <a:rPr lang="ar-SA" sz="5500" b="1" dirty="0" err="1" smtClean="0">
                <a:solidFill>
                  <a:schemeClr val="tx1"/>
                </a:solidFill>
              </a:rPr>
              <a:t>او</a:t>
            </a:r>
            <a:r>
              <a:rPr lang="ar-SA" sz="5500" b="1" dirty="0" smtClean="0">
                <a:solidFill>
                  <a:schemeClr val="tx1"/>
                </a:solidFill>
              </a:rPr>
              <a:t> الإشعاع </a:t>
            </a:r>
            <a:r>
              <a:rPr lang="en-US" sz="5500" b="1" dirty="0" smtClean="0">
                <a:solidFill>
                  <a:schemeClr val="tx1"/>
                </a:solidFill>
              </a:rPr>
              <a:t>radiation</a:t>
            </a:r>
            <a:r>
              <a:rPr lang="ar-SA" sz="5500" b="1" dirty="0" smtClean="0">
                <a:solidFill>
                  <a:schemeClr val="tx1"/>
                </a:solidFill>
              </a:rPr>
              <a:t> .</a:t>
            </a:r>
            <a:r>
              <a:rPr lang="ar-SA" sz="5500" b="1" dirty="0" err="1" smtClean="0">
                <a:solidFill>
                  <a:schemeClr val="tx1"/>
                </a:solidFill>
              </a:rPr>
              <a:t>ان</a:t>
            </a:r>
            <a:r>
              <a:rPr lang="ar-SA" sz="5500" b="1" dirty="0" smtClean="0">
                <a:solidFill>
                  <a:schemeClr val="tx1"/>
                </a:solidFill>
              </a:rPr>
              <a:t> معظم الحرارة تفقد عن طريق التوصيل إذ </a:t>
            </a:r>
            <a:r>
              <a:rPr lang="ar-SA" sz="5500" b="1" dirty="0" err="1" smtClean="0">
                <a:solidFill>
                  <a:schemeClr val="tx1"/>
                </a:solidFill>
              </a:rPr>
              <a:t>ان</a:t>
            </a:r>
            <a:r>
              <a:rPr lang="ar-SA" sz="5500" b="1" dirty="0" smtClean="0">
                <a:solidFill>
                  <a:schemeClr val="tx1"/>
                </a:solidFill>
              </a:rPr>
              <a:t> الطاقة الحرارية تنتقل </a:t>
            </a:r>
            <a:r>
              <a:rPr lang="en-US" sz="5500" b="1" dirty="0" smtClean="0">
                <a:solidFill>
                  <a:schemeClr val="tx1"/>
                </a:solidFill>
              </a:rPr>
              <a:t>transferred</a:t>
            </a:r>
            <a:r>
              <a:rPr lang="ar-SA" sz="5500" b="1" dirty="0" smtClean="0">
                <a:solidFill>
                  <a:schemeClr val="tx1"/>
                </a:solidFill>
              </a:rPr>
              <a:t> مباشرة من مادة الغطاء وهيكل البيت الزجاجي </a:t>
            </a:r>
            <a:r>
              <a:rPr lang="ar-SA" sz="5500" b="1" dirty="0" err="1" smtClean="0">
                <a:solidFill>
                  <a:schemeClr val="tx1"/>
                </a:solidFill>
              </a:rPr>
              <a:t>الى</a:t>
            </a:r>
            <a:r>
              <a:rPr lang="ar-SA" sz="5500" b="1" dirty="0" smtClean="0">
                <a:solidFill>
                  <a:schemeClr val="tx1"/>
                </a:solidFill>
              </a:rPr>
              <a:t> الجو الخارجي كما </a:t>
            </a:r>
            <a:r>
              <a:rPr lang="ar-SA" sz="5500" b="1" dirty="0" err="1" smtClean="0">
                <a:solidFill>
                  <a:schemeClr val="tx1"/>
                </a:solidFill>
              </a:rPr>
              <a:t>ان</a:t>
            </a:r>
            <a:r>
              <a:rPr lang="ar-SA" sz="5500" b="1" dirty="0" smtClean="0">
                <a:solidFill>
                  <a:schemeClr val="tx1"/>
                </a:solidFill>
              </a:rPr>
              <a:t> التسرب هو الأخر يؤدي </a:t>
            </a:r>
            <a:r>
              <a:rPr lang="ar-SA" sz="5500" b="1" dirty="0" err="1" smtClean="0">
                <a:solidFill>
                  <a:schemeClr val="tx1"/>
                </a:solidFill>
              </a:rPr>
              <a:t>الى</a:t>
            </a:r>
            <a:r>
              <a:rPr lang="ar-SA" sz="5500" b="1" dirty="0" smtClean="0">
                <a:solidFill>
                  <a:schemeClr val="tx1"/>
                </a:solidFill>
              </a:rPr>
              <a:t> فقدان كمية من الحرارة ففي البيت المشيد بشكل جيد فانه فقد 10% من الحرارة </a:t>
            </a:r>
            <a:r>
              <a:rPr lang="ar-SA" sz="5500" b="1" dirty="0" err="1" smtClean="0">
                <a:solidFill>
                  <a:schemeClr val="tx1"/>
                </a:solidFill>
              </a:rPr>
              <a:t>ياتي</a:t>
            </a:r>
            <a:r>
              <a:rPr lang="ar-SA" sz="5500" b="1" dirty="0" smtClean="0">
                <a:solidFill>
                  <a:schemeClr val="tx1"/>
                </a:solidFill>
              </a:rPr>
              <a:t> من التسرب ، كما </a:t>
            </a:r>
            <a:r>
              <a:rPr lang="ar-SA" sz="5500" b="1" dirty="0" err="1" smtClean="0">
                <a:solidFill>
                  <a:schemeClr val="tx1"/>
                </a:solidFill>
              </a:rPr>
              <a:t>ان</a:t>
            </a:r>
            <a:r>
              <a:rPr lang="ar-SA" sz="5500" b="1" dirty="0" smtClean="0">
                <a:solidFill>
                  <a:schemeClr val="tx1"/>
                </a:solidFill>
              </a:rPr>
              <a:t> عدم التركيب الجيد للأبواب ونوافذ التهوية مفتوحة جزيئا وكسر الزجاج يمكن </a:t>
            </a:r>
            <a:r>
              <a:rPr lang="ar-SA" sz="5500" b="1" dirty="0" err="1" smtClean="0">
                <a:solidFill>
                  <a:schemeClr val="tx1"/>
                </a:solidFill>
              </a:rPr>
              <a:t>ان</a:t>
            </a:r>
            <a:r>
              <a:rPr lang="ar-SA" sz="5500" b="1" dirty="0" smtClean="0">
                <a:solidFill>
                  <a:schemeClr val="tx1"/>
                </a:solidFill>
              </a:rPr>
              <a:t> يؤدي كل ذلك </a:t>
            </a:r>
            <a:r>
              <a:rPr lang="ar-SA" sz="5500" b="1" dirty="0" err="1" smtClean="0">
                <a:solidFill>
                  <a:schemeClr val="tx1"/>
                </a:solidFill>
              </a:rPr>
              <a:t>الى</a:t>
            </a:r>
            <a:r>
              <a:rPr lang="ar-SA" sz="5500" b="1" dirty="0" smtClean="0">
                <a:solidFill>
                  <a:schemeClr val="tx1"/>
                </a:solidFill>
              </a:rPr>
              <a:t> فقدان الحرارة بتلك الطريقة (التسرب) .أما الحرارة المفقودة بالإشعاع </a:t>
            </a:r>
            <a:r>
              <a:rPr lang="ar-SA" sz="5500" b="1" dirty="0" err="1" smtClean="0">
                <a:solidFill>
                  <a:schemeClr val="tx1"/>
                </a:solidFill>
              </a:rPr>
              <a:t>فانها</a:t>
            </a:r>
            <a:r>
              <a:rPr lang="ar-SA" sz="5500" b="1" dirty="0" smtClean="0">
                <a:solidFill>
                  <a:schemeClr val="tx1"/>
                </a:solidFill>
              </a:rPr>
              <a:t> تعتمد على مادة الغطاء وان الزجاج لن يمرر الحرارة من خلاله بكمية كبيرة مقارنة بالبولي </a:t>
            </a:r>
            <a:r>
              <a:rPr lang="ar-SA" sz="5500" b="1" dirty="0" err="1" smtClean="0">
                <a:solidFill>
                  <a:schemeClr val="tx1"/>
                </a:solidFill>
              </a:rPr>
              <a:t>اثلين</a:t>
            </a:r>
            <a:r>
              <a:rPr lang="ar-SA" sz="5500" b="1" dirty="0" smtClean="0">
                <a:solidFill>
                  <a:schemeClr val="tx1"/>
                </a:solidFill>
              </a:rPr>
              <a:t> لذا يمكن تجاهله.</a:t>
            </a:r>
            <a:endParaRPr lang="en-US" sz="5500" b="1" dirty="0" smtClean="0">
              <a:solidFill>
                <a:schemeClr val="tx1"/>
              </a:solidFill>
            </a:endParaRPr>
          </a:p>
          <a:p>
            <a:pPr eaLnBrk="1" fontAlgn="auto" hangingPunct="1">
              <a:spcAft>
                <a:spcPts val="0"/>
              </a:spcAft>
              <a:defRPr/>
            </a:pPr>
            <a:endParaRPr lang="ar-SA"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عنوان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US" dirty="0" smtClean="0">
                <a:cs typeface="Times New Roman" pitchFamily="18" charset="0"/>
              </a:rPr>
              <a:t>Type of </a:t>
            </a:r>
            <a:r>
              <a:rPr lang="en-US" i="1" dirty="0" smtClean="0">
                <a:cs typeface="Times New Roman" pitchFamily="18" charset="0"/>
              </a:rPr>
              <a:t>Heating</a:t>
            </a:r>
            <a:r>
              <a:rPr lang="en-US" dirty="0" smtClean="0">
                <a:cs typeface="Times New Roman" pitchFamily="18" charset="0"/>
              </a:rPr>
              <a:t> systems</a:t>
            </a:r>
            <a:endParaRPr lang="ar-SA" dirty="0" smtClean="0"/>
          </a:p>
        </p:txBody>
      </p:sp>
      <p:sp>
        <p:nvSpPr>
          <p:cNvPr id="32771" name="عنصر نائب للمحتوى 2"/>
          <p:cNvSpPr>
            <a:spLocks noGrp="1"/>
          </p:cNvSpPr>
          <p:nvPr>
            <p:ph idx="1"/>
          </p:nvPr>
        </p:nvSpPr>
        <p:spPr/>
        <p:txBody>
          <a:bodyPr/>
          <a:lstStyle/>
          <a:p>
            <a:pPr algn="l">
              <a:buFont typeface="Arial" pitchFamily="34" charset="0"/>
              <a:buNone/>
            </a:pPr>
            <a:r>
              <a:rPr lang="en-US" sz="2400" dirty="0" smtClean="0">
                <a:cs typeface="Arial" pitchFamily="34" charset="0"/>
              </a:rPr>
              <a:t>-Unit (forced air) heaters</a:t>
            </a:r>
          </a:p>
          <a:p>
            <a:pPr algn="l">
              <a:buFont typeface="Arial" pitchFamily="34" charset="0"/>
              <a:buNone/>
            </a:pPr>
            <a:r>
              <a:rPr lang="en-US" sz="2400" dirty="0" smtClean="0">
                <a:cs typeface="Arial" pitchFamily="34" charset="0"/>
              </a:rPr>
              <a:t>– Central heat (boiler and pipes)</a:t>
            </a:r>
          </a:p>
          <a:p>
            <a:pPr algn="l">
              <a:buFont typeface="Arial" pitchFamily="34" charset="0"/>
              <a:buNone/>
            </a:pPr>
            <a:r>
              <a:rPr lang="en-US" sz="2400" dirty="0" smtClean="0">
                <a:cs typeface="Arial" pitchFamily="34" charset="0"/>
              </a:rPr>
              <a:t>– Radiant heat  </a:t>
            </a:r>
          </a:p>
          <a:p>
            <a:pPr algn="l">
              <a:buFont typeface="Arial" pitchFamily="34" charset="0"/>
              <a:buNone/>
            </a:pPr>
            <a:r>
              <a:rPr lang="en-US" sz="2400" i="1" u="sng" dirty="0" smtClean="0">
                <a:cs typeface="Arial" pitchFamily="34" charset="0"/>
              </a:rPr>
              <a:t>Unit Heater Systems</a:t>
            </a:r>
          </a:p>
          <a:p>
            <a:pPr algn="l">
              <a:buFont typeface="Arial" pitchFamily="34" charset="0"/>
              <a:buNone/>
            </a:pPr>
            <a:r>
              <a:rPr lang="en-US" sz="2400" u="sng" dirty="0" smtClean="0">
                <a:cs typeface="Arial" pitchFamily="34" charset="0"/>
              </a:rPr>
              <a:t>• System</a:t>
            </a:r>
          </a:p>
          <a:p>
            <a:pPr algn="l">
              <a:buFont typeface="Arial" pitchFamily="34" charset="0"/>
              <a:buNone/>
            </a:pPr>
            <a:r>
              <a:rPr lang="en-US" sz="2400" dirty="0" smtClean="0">
                <a:cs typeface="Arial" pitchFamily="34" charset="0"/>
              </a:rPr>
              <a:t>– Multiple independent units place overhead </a:t>
            </a:r>
            <a:r>
              <a:rPr lang="ar-SA" sz="2400" dirty="0" smtClean="0"/>
              <a:t>وحدات متعددة مستقلة توضع في </a:t>
            </a:r>
            <a:r>
              <a:rPr lang="ar-SA" sz="2400" dirty="0" err="1" smtClean="0"/>
              <a:t>الاعلى</a:t>
            </a:r>
            <a:endParaRPr lang="en-US" sz="2400" dirty="0" smtClean="0">
              <a:cs typeface="Arial" pitchFamily="34" charset="0"/>
            </a:endParaRPr>
          </a:p>
          <a:p>
            <a:pPr algn="l">
              <a:buFont typeface="Arial" pitchFamily="34" charset="0"/>
              <a:buNone/>
            </a:pPr>
            <a:r>
              <a:rPr lang="en-US" sz="2400" dirty="0" smtClean="0">
                <a:cs typeface="Arial" pitchFamily="34" charset="0"/>
              </a:rPr>
              <a:t>– Fan-driven heat distribution systems </a:t>
            </a:r>
            <a:r>
              <a:rPr lang="ar-SA" sz="2400" dirty="0" smtClean="0"/>
              <a:t>مروحة توزع الحرارة</a:t>
            </a:r>
            <a:endParaRPr lang="en-US" sz="2400" dirty="0" smtClean="0">
              <a:cs typeface="Arial" pitchFamily="34" charset="0"/>
            </a:endParaRPr>
          </a:p>
          <a:p>
            <a:pPr algn="l">
              <a:buFont typeface="Arial" pitchFamily="34" charset="0"/>
              <a:buNone/>
            </a:pPr>
            <a:r>
              <a:rPr lang="ar-SA" sz="2400" dirty="0" smtClean="0"/>
              <a:t>نظام تدفئة اقل تكلفة </a:t>
            </a:r>
            <a:r>
              <a:rPr lang="en-US" sz="2400" dirty="0" smtClean="0">
                <a:cs typeface="Arial" pitchFamily="34" charset="0"/>
              </a:rPr>
              <a:t>  – Least expensive heating system</a:t>
            </a:r>
            <a:endParaRPr lang="ar-SA" sz="2400" dirty="0"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4" name="مستطيل 3"/>
          <p:cNvSpPr/>
          <p:nvPr/>
        </p:nvSpPr>
        <p:spPr>
          <a:xfrm>
            <a:off x="0" y="142852"/>
            <a:ext cx="9144000" cy="2308324"/>
          </a:xfrm>
          <a:prstGeom prst="rect">
            <a:avLst/>
          </a:prstGeom>
          <a:solidFill>
            <a:schemeClr val="accent5">
              <a:lumMod val="20000"/>
              <a:lumOff val="80000"/>
            </a:schemeClr>
          </a:solidFill>
        </p:spPr>
        <p:txBody>
          <a:bodyPr wrap="square">
            <a:spAutoFit/>
          </a:bodyPr>
          <a:lstStyle/>
          <a:p>
            <a:pPr algn="l">
              <a:buFont typeface="Arial" pitchFamily="34" charset="0"/>
              <a:buNone/>
            </a:pPr>
            <a:r>
              <a:rPr lang="ar-SA" dirty="0" smtClean="0"/>
              <a:t>كل نظام يحتوي على غرفة احتراق</a:t>
            </a:r>
            <a:r>
              <a:rPr lang="ar-SA" dirty="0" smtClean="0">
                <a:cs typeface="Arial" pitchFamily="34" charset="0"/>
              </a:rPr>
              <a:t> </a:t>
            </a:r>
            <a:r>
              <a:rPr lang="en-US" dirty="0" smtClean="0">
                <a:cs typeface="Arial" pitchFamily="34" charset="0"/>
              </a:rPr>
              <a:t>Each has a self-contained fire box / combustion chamber</a:t>
            </a:r>
          </a:p>
          <a:p>
            <a:pPr algn="l"/>
            <a:r>
              <a:rPr lang="ar-SA" dirty="0" smtClean="0"/>
              <a:t>  </a:t>
            </a:r>
            <a:r>
              <a:rPr lang="en-US" dirty="0" smtClean="0">
                <a:cs typeface="Arial" pitchFamily="34" charset="0"/>
              </a:rPr>
              <a:t> </a:t>
            </a:r>
            <a:r>
              <a:rPr lang="ar-SA" dirty="0" err="1" smtClean="0"/>
              <a:t>ان</a:t>
            </a:r>
            <a:r>
              <a:rPr lang="ar-SA" dirty="0" smtClean="0"/>
              <a:t> </a:t>
            </a:r>
            <a:r>
              <a:rPr lang="ar-SA" dirty="0" err="1" smtClean="0"/>
              <a:t>الابخرة</a:t>
            </a:r>
            <a:r>
              <a:rPr lang="ar-SA" dirty="0" smtClean="0"/>
              <a:t> الحارة ترتفع في داخل المبادلات الحرارية مسخنة بذلك جدران </a:t>
            </a:r>
            <a:r>
              <a:rPr lang="ar-SA" dirty="0" err="1" smtClean="0"/>
              <a:t>الانابيب</a:t>
            </a:r>
            <a:r>
              <a:rPr lang="ar-SA" dirty="0" smtClean="0"/>
              <a:t>   </a:t>
            </a:r>
            <a:r>
              <a:rPr lang="en-US" dirty="0" smtClean="0">
                <a:cs typeface="Arial" pitchFamily="34" charset="0"/>
              </a:rPr>
              <a:t>• Hot fumes rise inside </a:t>
            </a:r>
            <a:r>
              <a:rPr lang="ar-SA" dirty="0" smtClean="0">
                <a:cs typeface="Arial" pitchFamily="34" charset="0"/>
              </a:rPr>
              <a:t>  </a:t>
            </a:r>
            <a:r>
              <a:rPr lang="en-US" dirty="0" smtClean="0">
                <a:cs typeface="Arial" pitchFamily="34" charset="0"/>
              </a:rPr>
              <a:t>heat</a:t>
            </a:r>
          </a:p>
          <a:p>
            <a:pPr algn="l"/>
            <a:r>
              <a:rPr lang="en-US" dirty="0" smtClean="0">
                <a:cs typeface="Arial" pitchFamily="34" charset="0"/>
              </a:rPr>
              <a:t>exchanger, heating the tube</a:t>
            </a:r>
          </a:p>
          <a:p>
            <a:pPr algn="l"/>
            <a:r>
              <a:rPr lang="en-US" dirty="0" smtClean="0">
                <a:cs typeface="Arial" pitchFamily="34" charset="0"/>
              </a:rPr>
              <a:t>walls</a:t>
            </a:r>
          </a:p>
          <a:p>
            <a:pPr algn="l">
              <a:buFont typeface="Arial" pitchFamily="34" charset="0"/>
              <a:buNone/>
            </a:pPr>
            <a:r>
              <a:rPr lang="ar-SA" dirty="0" smtClean="0"/>
              <a:t> </a:t>
            </a:r>
            <a:r>
              <a:rPr lang="ar-SA" dirty="0" err="1" smtClean="0"/>
              <a:t>ان</a:t>
            </a:r>
            <a:r>
              <a:rPr lang="ar-SA" dirty="0" smtClean="0"/>
              <a:t> المروحة تدفع الهواء الساخن من الخلف </a:t>
            </a:r>
            <a:r>
              <a:rPr lang="ar-SA" dirty="0" err="1" smtClean="0"/>
              <a:t>الى</a:t>
            </a:r>
            <a:r>
              <a:rPr lang="ar-SA" dirty="0" smtClean="0"/>
              <a:t> </a:t>
            </a:r>
            <a:r>
              <a:rPr lang="ar-SA" dirty="0" err="1" smtClean="0"/>
              <a:t>الامام</a:t>
            </a:r>
            <a:r>
              <a:rPr lang="ar-SA" dirty="0" smtClean="0">
                <a:cs typeface="Arial" pitchFamily="34" charset="0"/>
              </a:rPr>
              <a:t> </a:t>
            </a:r>
            <a:r>
              <a:rPr lang="en-US" dirty="0" smtClean="0">
                <a:cs typeface="Arial" pitchFamily="34" charset="0"/>
              </a:rPr>
              <a:t>Fan blows heated air from rear to front</a:t>
            </a:r>
          </a:p>
          <a:p>
            <a:pPr algn="l">
              <a:buFont typeface="Arial" pitchFamily="34" charset="0"/>
              <a:buNone/>
            </a:pPr>
            <a:r>
              <a:rPr lang="ar-SA" dirty="0" smtClean="0"/>
              <a:t> </a:t>
            </a:r>
            <a:r>
              <a:rPr lang="ar-SA" dirty="0" err="1" smtClean="0"/>
              <a:t>ان</a:t>
            </a:r>
            <a:r>
              <a:rPr lang="ar-SA" dirty="0" smtClean="0"/>
              <a:t> الدخان يتصاعد </a:t>
            </a:r>
            <a:r>
              <a:rPr lang="ar-SA" dirty="0" err="1" smtClean="0"/>
              <a:t>الى</a:t>
            </a:r>
            <a:r>
              <a:rPr lang="ar-SA" dirty="0" smtClean="0"/>
              <a:t> المدخنة</a:t>
            </a:r>
            <a:r>
              <a:rPr lang="en-US" dirty="0" smtClean="0">
                <a:cs typeface="Arial" pitchFamily="34" charset="0"/>
              </a:rPr>
              <a:t>• Exhaust fumes vented at top</a:t>
            </a:r>
          </a:p>
          <a:p>
            <a:pPr algn="l">
              <a:buFont typeface="Arial" pitchFamily="34" charset="0"/>
              <a:buNone/>
            </a:pPr>
            <a:r>
              <a:rPr lang="en-US" dirty="0" smtClean="0">
                <a:cs typeface="Arial" pitchFamily="34" charset="0"/>
              </a:rPr>
              <a:t>rear into a stack</a:t>
            </a:r>
            <a:endParaRPr lang="ar-SA" dirty="0"/>
          </a:p>
        </p:txBody>
      </p:sp>
      <p:pic>
        <p:nvPicPr>
          <p:cNvPr id="5" name="Picture 2"/>
          <p:cNvPicPr>
            <a:picLocks noGrp="1" noChangeAspect="1" noChangeArrowheads="1"/>
          </p:cNvPicPr>
          <p:nvPr>
            <p:ph idx="1"/>
          </p:nvPr>
        </p:nvPicPr>
        <p:blipFill>
          <a:blip r:embed="rId2"/>
          <a:srcRect l="20406" t="26201" r="12119" b="16975"/>
          <a:stretch>
            <a:fillRect/>
          </a:stretch>
        </p:blipFill>
        <p:spPr>
          <a:xfrm>
            <a:off x="857224" y="2643182"/>
            <a:ext cx="7165736" cy="4525963"/>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a:p>
        </p:txBody>
      </p:sp>
      <p:sp>
        <p:nvSpPr>
          <p:cNvPr id="4" name="مستطيل 3"/>
          <p:cNvSpPr/>
          <p:nvPr/>
        </p:nvSpPr>
        <p:spPr>
          <a:xfrm>
            <a:off x="1071538" y="2551837"/>
            <a:ext cx="7858180" cy="1754326"/>
          </a:xfrm>
          <a:prstGeom prst="rect">
            <a:avLst/>
          </a:prstGeom>
        </p:spPr>
        <p:txBody>
          <a:bodyPr wrap="square">
            <a:spAutoFit/>
          </a:bodyPr>
          <a:lstStyle/>
          <a:p>
            <a:pPr algn="l">
              <a:buFont typeface="Arial" pitchFamily="34" charset="0"/>
              <a:buNone/>
            </a:pPr>
            <a:r>
              <a:rPr lang="en-US" dirty="0" smtClean="0">
                <a:cs typeface="Arial" pitchFamily="34" charset="0"/>
              </a:rPr>
              <a:t> Output capacities of 20,000 to 320,000 Btu/hr per</a:t>
            </a:r>
          </a:p>
          <a:p>
            <a:pPr algn="l">
              <a:buFont typeface="Arial" pitchFamily="34" charset="0"/>
              <a:buNone/>
            </a:pPr>
            <a:r>
              <a:rPr lang="ar-SA" dirty="0" smtClean="0"/>
              <a:t> طاقته </a:t>
            </a:r>
            <a:r>
              <a:rPr lang="en-US" dirty="0" smtClean="0">
                <a:cs typeface="Arial" pitchFamily="34" charset="0"/>
              </a:rPr>
              <a:t>unit</a:t>
            </a:r>
          </a:p>
          <a:p>
            <a:pPr algn="l">
              <a:buFont typeface="Arial" pitchFamily="34" charset="0"/>
              <a:buNone/>
            </a:pPr>
            <a:r>
              <a:rPr lang="ar-SA" dirty="0" smtClean="0"/>
              <a:t> </a:t>
            </a:r>
            <a:r>
              <a:rPr lang="ar-SA" dirty="0" err="1" smtClean="0"/>
              <a:t>كفائته</a:t>
            </a:r>
            <a:r>
              <a:rPr lang="ar-SA" dirty="0" smtClean="0"/>
              <a:t> 80%</a:t>
            </a:r>
            <a:r>
              <a:rPr lang="en-US" dirty="0" smtClean="0">
                <a:cs typeface="Arial" pitchFamily="34" charset="0"/>
              </a:rPr>
              <a:t>• 80% efficiency (Btu out / Btu in)</a:t>
            </a:r>
          </a:p>
          <a:p>
            <a:pPr algn="l">
              <a:buFont typeface="Arial" pitchFamily="34" charset="0"/>
              <a:buNone/>
            </a:pPr>
            <a:r>
              <a:rPr lang="ar-SA" dirty="0" smtClean="0"/>
              <a:t> الوقود مثل الكيروسين والغاز الطبيعي</a:t>
            </a:r>
            <a:r>
              <a:rPr lang="en-US" dirty="0" smtClean="0">
                <a:cs typeface="Arial" pitchFamily="34" charset="0"/>
              </a:rPr>
              <a:t>• Fuels: No. 2 fuel oil, kerosene, LP gas, or natural gas</a:t>
            </a:r>
          </a:p>
          <a:p>
            <a:pPr algn="l"/>
            <a:r>
              <a:rPr lang="ar-SA" dirty="0" smtClean="0"/>
              <a:t>التوزيع </a:t>
            </a:r>
            <a:r>
              <a:rPr lang="ar-SA" dirty="0" err="1" smtClean="0"/>
              <a:t>الافقي</a:t>
            </a:r>
            <a:r>
              <a:rPr lang="ar-SA" dirty="0" smtClean="0"/>
              <a:t> يكون </a:t>
            </a:r>
            <a:r>
              <a:rPr lang="ar-SA" dirty="0" err="1" smtClean="0"/>
              <a:t>افضل</a:t>
            </a:r>
            <a:r>
              <a:rPr lang="ar-SA" dirty="0" smtClean="0"/>
              <a:t> تجانسا </a:t>
            </a:r>
            <a:r>
              <a:rPr lang="en-US" dirty="0" smtClean="0">
                <a:cs typeface="Arial" pitchFamily="34" charset="0"/>
              </a:rPr>
              <a:t>Horizontal discharge best for uniformity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1029" name="Picture 5"/>
          <p:cNvPicPr>
            <a:picLocks noGrp="1" noChangeAspect="1" noChangeArrowheads="1"/>
          </p:cNvPicPr>
          <p:nvPr>
            <p:ph idx="1"/>
          </p:nvPr>
        </p:nvPicPr>
        <p:blipFill>
          <a:blip r:embed="rId2"/>
          <a:srcRect l="20517" t="23788" r="9013" b="6039"/>
          <a:stretch>
            <a:fillRect/>
          </a:stretch>
        </p:blipFill>
        <p:spPr bwMode="auto">
          <a:xfrm>
            <a:off x="214282" y="285728"/>
            <a:ext cx="8527760" cy="6368833"/>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smtClean="0">
                <a:cs typeface="Arial" pitchFamily="34" charset="0"/>
              </a:rPr>
              <a:t>Heat distribution</a:t>
            </a:r>
            <a:br>
              <a:rPr lang="en-US" b="1" dirty="0" smtClean="0">
                <a:cs typeface="Arial" pitchFamily="34" charset="0"/>
              </a:rPr>
            </a:br>
            <a:r>
              <a:rPr lang="ar-SA" b="1" dirty="0" smtClean="0">
                <a:cs typeface="Arial" pitchFamily="34" charset="0"/>
              </a:rPr>
              <a:t>توزيع الحرارة</a:t>
            </a:r>
            <a:endParaRPr lang="en-US" b="1" dirty="0" smtClean="0">
              <a:cs typeface="Arial" pitchFamily="34" charset="0"/>
            </a:endParaRPr>
          </a:p>
        </p:txBody>
      </p:sp>
      <p:sp>
        <p:nvSpPr>
          <p:cNvPr id="3" name="عنصر نائب للمحتوى 2"/>
          <p:cNvSpPr>
            <a:spLocks noGrp="1"/>
          </p:cNvSpPr>
          <p:nvPr>
            <p:ph idx="1"/>
          </p:nvPr>
        </p:nvSpPr>
        <p:spPr/>
        <p:txBody>
          <a:bodyPr/>
          <a:lstStyle/>
          <a:p>
            <a:pPr algn="l"/>
            <a:r>
              <a:rPr lang="en-US" b="1" dirty="0" smtClean="0">
                <a:cs typeface="Arial" pitchFamily="34" charset="0"/>
              </a:rPr>
              <a:t>Heat distribution</a:t>
            </a:r>
          </a:p>
          <a:p>
            <a:pPr algn="l">
              <a:buNone/>
            </a:pPr>
            <a:r>
              <a:rPr lang="en-US" dirty="0" smtClean="0">
                <a:cs typeface="Arial" pitchFamily="34" charset="0"/>
              </a:rPr>
              <a:t>– Heater fan only – very small greenhouses  </a:t>
            </a:r>
            <a:r>
              <a:rPr lang="ar-SA" dirty="0" smtClean="0">
                <a:cs typeface="Arial" pitchFamily="34" charset="0"/>
              </a:rPr>
              <a:t>     </a:t>
            </a:r>
            <a:r>
              <a:rPr lang="ar-SA" dirty="0" smtClean="0"/>
              <a:t>في البيوت الصغيرة تستعمل مروحة </a:t>
            </a:r>
            <a:r>
              <a:rPr lang="ar-SA" dirty="0" err="1" smtClean="0"/>
              <a:t>الهيتر</a:t>
            </a:r>
            <a:r>
              <a:rPr lang="ar-SA" dirty="0" smtClean="0"/>
              <a:t> فقط </a:t>
            </a:r>
            <a:r>
              <a:rPr lang="en-US" dirty="0" smtClean="0">
                <a:cs typeface="Arial" pitchFamily="34" charset="0"/>
              </a:rPr>
              <a:t> </a:t>
            </a:r>
          </a:p>
          <a:p>
            <a:pPr algn="l">
              <a:buNone/>
            </a:pPr>
            <a:r>
              <a:rPr lang="ar-SA" dirty="0" err="1" smtClean="0"/>
              <a:t>انابيب</a:t>
            </a:r>
            <a:r>
              <a:rPr lang="ar-SA" dirty="0" smtClean="0"/>
              <a:t> حمل  للتوزيع  </a:t>
            </a:r>
            <a:r>
              <a:rPr lang="en-US" dirty="0" smtClean="0">
                <a:cs typeface="Arial" pitchFamily="34" charset="0"/>
              </a:rPr>
              <a:t>– Convection tubes for distribution</a:t>
            </a:r>
          </a:p>
          <a:p>
            <a:pPr algn="l">
              <a:buNone/>
            </a:pPr>
            <a:r>
              <a:rPr lang="en-US" dirty="0" smtClean="0">
                <a:cs typeface="Arial" pitchFamily="34" charset="0"/>
              </a:rPr>
              <a:t>– Horizontal airflow (HAF) fan  systems</a:t>
            </a:r>
            <a:endParaRPr lang="ar-SA" dirty="0" smtClean="0"/>
          </a:p>
          <a:p>
            <a:endParaRPr lang="ar-SA"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smtClean="0">
                <a:cs typeface="Times New Roman" pitchFamily="18" charset="0"/>
              </a:rPr>
              <a:t>Convection tubes </a:t>
            </a:r>
            <a:br>
              <a:rPr lang="en-US" dirty="0" smtClean="0">
                <a:cs typeface="Times New Roman" pitchFamily="18" charset="0"/>
              </a:rPr>
            </a:br>
            <a:r>
              <a:rPr lang="ar-SA" dirty="0" err="1" smtClean="0">
                <a:cs typeface="Times New Roman" pitchFamily="18" charset="0"/>
              </a:rPr>
              <a:t>انابيب</a:t>
            </a:r>
            <a:r>
              <a:rPr lang="ar-SA" dirty="0" smtClean="0">
                <a:cs typeface="Times New Roman" pitchFamily="18" charset="0"/>
              </a:rPr>
              <a:t> الحمل</a:t>
            </a:r>
            <a:endParaRPr lang="ar-SA" dirty="0"/>
          </a:p>
        </p:txBody>
      </p:sp>
      <p:sp>
        <p:nvSpPr>
          <p:cNvPr id="3" name="عنصر نائب للمحتوى 2"/>
          <p:cNvSpPr>
            <a:spLocks noGrp="1"/>
          </p:cNvSpPr>
          <p:nvPr>
            <p:ph idx="1"/>
          </p:nvPr>
        </p:nvSpPr>
        <p:spPr/>
        <p:txBody>
          <a:bodyPr>
            <a:normAutofit fontScale="85000" lnSpcReduction="20000"/>
          </a:bodyPr>
          <a:lstStyle/>
          <a:p>
            <a:endParaRPr lang="ar-SA" dirty="0" smtClean="0"/>
          </a:p>
          <a:p>
            <a:endParaRPr lang="ar-SA" dirty="0" smtClean="0"/>
          </a:p>
          <a:p>
            <a:endParaRPr lang="ar-SA" dirty="0" smtClean="0"/>
          </a:p>
          <a:p>
            <a:endParaRPr lang="ar-SA" dirty="0" smtClean="0"/>
          </a:p>
          <a:p>
            <a:endParaRPr lang="ar-SA" dirty="0" smtClean="0"/>
          </a:p>
          <a:p>
            <a:r>
              <a:rPr lang="ar-SA" dirty="0" err="1" smtClean="0"/>
              <a:t>الانبوب</a:t>
            </a:r>
            <a:r>
              <a:rPr lang="ar-SA" dirty="0" smtClean="0"/>
              <a:t> يمتد على طول البيت</a:t>
            </a:r>
          </a:p>
          <a:p>
            <a:r>
              <a:rPr lang="ar-SA" dirty="0" smtClean="0"/>
              <a:t>في </a:t>
            </a:r>
            <a:r>
              <a:rPr lang="ar-SA" dirty="0" err="1" smtClean="0"/>
              <a:t>ازواج</a:t>
            </a:r>
            <a:r>
              <a:rPr lang="ar-SA" dirty="0" smtClean="0"/>
              <a:t> على الجهتين المتقبلتين كل بضعة </a:t>
            </a:r>
            <a:r>
              <a:rPr lang="ar-SA" dirty="0" err="1" smtClean="0"/>
              <a:t>اقدام</a:t>
            </a:r>
            <a:r>
              <a:rPr lang="ar-SA" dirty="0" smtClean="0"/>
              <a:t> قطر الثقوب 2-3 انج </a:t>
            </a:r>
          </a:p>
          <a:p>
            <a:r>
              <a:rPr lang="ar-SA" dirty="0" err="1" smtClean="0"/>
              <a:t>ان</a:t>
            </a:r>
            <a:r>
              <a:rPr lang="ar-SA" dirty="0" smtClean="0"/>
              <a:t> الهواء ألدافئي الذي يخرج من الفتحات يختلط بالهواء البارد</a:t>
            </a:r>
          </a:p>
          <a:p>
            <a:r>
              <a:rPr lang="ar-SA" dirty="0" smtClean="0"/>
              <a:t>يمكن الاحتفاظ </a:t>
            </a:r>
            <a:r>
              <a:rPr lang="ar-SA" dirty="0" err="1" smtClean="0"/>
              <a:t>بالانبوب</a:t>
            </a:r>
            <a:r>
              <a:rPr lang="ar-SA" dirty="0" smtClean="0"/>
              <a:t> ممتلئ عند توقف عمل </a:t>
            </a:r>
            <a:r>
              <a:rPr lang="ar-SA" dirty="0" err="1" smtClean="0"/>
              <a:t>الهيتر</a:t>
            </a:r>
            <a:r>
              <a:rPr lang="ar-SA" dirty="0" smtClean="0"/>
              <a:t> وذلك بهدف تحرك الهواء والحفاظ على درجة حرارة متجانسة وكلك عند التبريد في الشتاء.</a:t>
            </a:r>
          </a:p>
          <a:p>
            <a:endParaRPr lang="ar-SA" dirty="0"/>
          </a:p>
        </p:txBody>
      </p:sp>
      <p:pic>
        <p:nvPicPr>
          <p:cNvPr id="2050" name="Picture 2"/>
          <p:cNvPicPr>
            <a:picLocks noChangeAspect="1" noChangeArrowheads="1"/>
          </p:cNvPicPr>
          <p:nvPr/>
        </p:nvPicPr>
        <p:blipFill>
          <a:blip r:embed="rId2"/>
          <a:srcRect l="24023" t="43750" r="12695" b="27344"/>
          <a:stretch>
            <a:fillRect/>
          </a:stretch>
        </p:blipFill>
        <p:spPr bwMode="auto">
          <a:xfrm>
            <a:off x="714348" y="1571612"/>
            <a:ext cx="6918214" cy="2370129"/>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p:cNvPicPr>
            <a:picLocks noChangeAspect="1" noChangeArrowheads="1"/>
          </p:cNvPicPr>
          <p:nvPr/>
        </p:nvPicPr>
        <p:blipFill>
          <a:blip r:embed="rId2"/>
          <a:srcRect l="22491" t="25253" r="24237" b="11609"/>
          <a:stretch>
            <a:fillRect/>
          </a:stretch>
        </p:blipFill>
        <p:spPr>
          <a:xfrm>
            <a:off x="1142976" y="0"/>
            <a:ext cx="7349160" cy="653258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p:cNvSpPr>
            <a:spLocks noGrp="1"/>
          </p:cNvSpPr>
          <p:nvPr>
            <p:ph type="title"/>
          </p:nvPr>
        </p:nvSpPr>
        <p:spPr/>
        <p:txBody>
          <a:bodyPr/>
          <a:lstStyle/>
          <a:p>
            <a:endParaRPr lang="ar-SA"/>
          </a:p>
        </p:txBody>
      </p:sp>
      <p:pic>
        <p:nvPicPr>
          <p:cNvPr id="36867" name="Picture 6"/>
          <p:cNvPicPr>
            <a:picLocks noGrp="1" noChangeAspect="1" noChangeArrowheads="1"/>
          </p:cNvPicPr>
          <p:nvPr>
            <p:ph type="body" idx="1"/>
          </p:nvPr>
        </p:nvPicPr>
        <p:blipFill>
          <a:blip r:embed="rId2">
            <a:duotone>
              <a:prstClr val="black"/>
              <a:schemeClr val="accent3">
                <a:tint val="45000"/>
                <a:satMod val="400000"/>
              </a:schemeClr>
            </a:duotone>
          </a:blip>
          <a:srcRect l="20644" t="27780" r="17802" b="10663"/>
          <a:stretch>
            <a:fillRect/>
          </a:stretch>
        </p:blipFill>
        <p:spPr>
          <a:xfrm>
            <a:off x="819668" y="1611672"/>
            <a:ext cx="7504664" cy="4503018"/>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p:cNvSpPr>
          <p:nvPr>
            <p:ph/>
          </p:nvPr>
        </p:nvSpPr>
        <p:spPr/>
        <p:txBody>
          <a:bodyPr/>
          <a:lstStyle/>
          <a:p>
            <a:pPr eaLnBrk="1" hangingPunct="1"/>
            <a:endParaRPr lang="en-US" sz="800" smtClean="0">
              <a:cs typeface="Arial" pitchFamily="34" charset="0"/>
            </a:endParaRPr>
          </a:p>
          <a:p>
            <a:pPr eaLnBrk="1" hangingPunct="1"/>
            <a:endParaRPr lang="en-US" sz="800" smtClean="0">
              <a:cs typeface="Arial" pitchFamily="34" charset="0"/>
            </a:endParaRPr>
          </a:p>
          <a:p>
            <a:pPr eaLnBrk="1" hangingPunct="1"/>
            <a:endParaRPr lang="en-US" sz="800" smtClean="0">
              <a:cs typeface="Arial" pitchFamily="34" charset="0"/>
            </a:endParaRPr>
          </a:p>
        </p:txBody>
      </p:sp>
      <p:sp>
        <p:nvSpPr>
          <p:cNvPr id="39939" name="Rectangle 2"/>
          <p:cNvSpPr>
            <a:spLocks noGrp="1"/>
          </p:cNvSpPr>
          <p:nvPr>
            <p:ph type="title" idx="4294967295"/>
          </p:nvPr>
        </p:nvSpPr>
        <p:spPr>
          <a:xfrm>
            <a:off x="0" y="260350"/>
            <a:ext cx="8229600" cy="360363"/>
          </a:xfrm>
        </p:spPr>
        <p:txBody>
          <a:bodyPr>
            <a:normAutofit fontScale="90000"/>
          </a:bodyPr>
          <a:lstStyle/>
          <a:p>
            <a:pPr eaLnBrk="1" hangingPunct="1"/>
            <a:r>
              <a:rPr lang="en-US" sz="1400" b="1" smtClean="0">
                <a:cs typeface="Times New Roman" pitchFamily="18" charset="0"/>
              </a:rPr>
              <a:t>New unit heater designs</a:t>
            </a:r>
            <a:r>
              <a:rPr lang="en-US" sz="4000" smtClean="0">
                <a:cs typeface="Times New Roman" pitchFamily="18" charset="0"/>
              </a:rPr>
              <a:t> </a:t>
            </a:r>
          </a:p>
        </p:txBody>
      </p:sp>
      <p:pic>
        <p:nvPicPr>
          <p:cNvPr id="39940" name="Picture 4"/>
          <p:cNvPicPr>
            <a:picLocks noGrp="1" noChangeAspect="1" noChangeArrowheads="1"/>
          </p:cNvPicPr>
          <p:nvPr>
            <p:ph type="body" idx="4294967295"/>
          </p:nvPr>
        </p:nvPicPr>
        <p:blipFill>
          <a:blip r:embed="rId2"/>
          <a:srcRect/>
          <a:stretch>
            <a:fillRect/>
          </a:stretch>
        </p:blipFill>
        <p:spPr>
          <a:xfrm>
            <a:off x="5572125" y="2928938"/>
            <a:ext cx="3276600" cy="2957512"/>
          </a:xfrm>
          <a:noFill/>
        </p:spPr>
      </p:pic>
      <p:pic>
        <p:nvPicPr>
          <p:cNvPr id="39941" name="Picture 5"/>
          <p:cNvPicPr>
            <a:picLocks noChangeAspect="1" noChangeArrowheads="1"/>
          </p:cNvPicPr>
          <p:nvPr/>
        </p:nvPicPr>
        <p:blipFill>
          <a:blip r:embed="rId3"/>
          <a:srcRect/>
          <a:stretch>
            <a:fillRect/>
          </a:stretch>
        </p:blipFill>
        <p:spPr bwMode="auto">
          <a:xfrm>
            <a:off x="1643063" y="785813"/>
            <a:ext cx="2843212" cy="2628900"/>
          </a:xfrm>
          <a:prstGeom prst="rect">
            <a:avLst/>
          </a:prstGeom>
          <a:noFill/>
          <a:ln w="9525">
            <a:noFill/>
            <a:miter lim="800000"/>
            <a:headEnd/>
            <a:tailEnd/>
          </a:ln>
        </p:spPr>
      </p:pic>
      <p:pic>
        <p:nvPicPr>
          <p:cNvPr id="39942" name="Picture 6"/>
          <p:cNvPicPr>
            <a:picLocks noChangeAspect="1" noChangeArrowheads="1"/>
          </p:cNvPicPr>
          <p:nvPr/>
        </p:nvPicPr>
        <p:blipFill>
          <a:blip r:embed="rId4"/>
          <a:srcRect/>
          <a:stretch>
            <a:fillRect/>
          </a:stretch>
        </p:blipFill>
        <p:spPr bwMode="auto">
          <a:xfrm>
            <a:off x="5940425" y="333375"/>
            <a:ext cx="3132138" cy="2346325"/>
          </a:xfrm>
          <a:prstGeom prst="rect">
            <a:avLst/>
          </a:prstGeom>
          <a:noFill/>
          <a:ln w="9525">
            <a:noFill/>
            <a:miter lim="800000"/>
            <a:headEnd/>
            <a:tailEnd/>
          </a:ln>
        </p:spPr>
      </p:pic>
      <p:sp>
        <p:nvSpPr>
          <p:cNvPr id="39943" name="Rectangle 8"/>
          <p:cNvSpPr>
            <a:spLocks noChangeArrowheads="1"/>
          </p:cNvSpPr>
          <p:nvPr/>
        </p:nvSpPr>
        <p:spPr bwMode="auto">
          <a:xfrm>
            <a:off x="785813" y="4500563"/>
            <a:ext cx="4572000" cy="1570037"/>
          </a:xfrm>
          <a:prstGeom prst="rect">
            <a:avLst/>
          </a:prstGeom>
          <a:noFill/>
          <a:ln w="9525">
            <a:noFill/>
            <a:miter lim="800000"/>
            <a:headEnd/>
            <a:tailEnd/>
          </a:ln>
        </p:spPr>
        <p:txBody>
          <a:bodyPr>
            <a:spAutoFit/>
          </a:bodyPr>
          <a:lstStyle/>
          <a:p>
            <a:pPr algn="l"/>
            <a:r>
              <a:rPr lang="en-US" sz="2400"/>
              <a:t>Advanced direct-fired design - 90-95% efficiency </a:t>
            </a:r>
          </a:p>
          <a:p>
            <a:pPr algn="l"/>
            <a:r>
              <a:rPr lang="en-US" sz="2400"/>
              <a:t>-Low NOx emission </a:t>
            </a:r>
          </a:p>
          <a:p>
            <a:pPr algn="l"/>
            <a:r>
              <a:rPr lang="en-US" sz="2400"/>
              <a:t>-CO2 enrichement</a:t>
            </a:r>
          </a:p>
        </p:txBody>
      </p:sp>
      <p:sp>
        <p:nvSpPr>
          <p:cNvPr id="39944" name="Rectangle 9"/>
          <p:cNvSpPr>
            <a:spLocks noChangeArrowheads="1"/>
          </p:cNvSpPr>
          <p:nvPr/>
        </p:nvSpPr>
        <p:spPr bwMode="auto">
          <a:xfrm>
            <a:off x="928688" y="1571625"/>
            <a:ext cx="574675" cy="503238"/>
          </a:xfrm>
          <a:prstGeom prst="rect">
            <a:avLst/>
          </a:prstGeom>
          <a:noFill/>
          <a:ln w="9525">
            <a:noFill/>
            <a:miter lim="800000"/>
            <a:headEnd/>
            <a:tailEnd/>
          </a:ln>
        </p:spPr>
        <p:txBody>
          <a:bodyPr>
            <a:spAutoFit/>
          </a:bodyPr>
          <a:lstStyle/>
          <a:p>
            <a:endParaRPr lang="en-US"/>
          </a:p>
          <a:p>
            <a:r>
              <a:rPr lang="en-US" sz="900" b="1"/>
              <a:t>PRIVA</a:t>
            </a:r>
            <a:r>
              <a:rPr lang="en-US" sz="90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وان 1"/>
          <p:cNvSpPr>
            <a:spLocks noGrp="1"/>
          </p:cNvSpPr>
          <p:nvPr>
            <p:ph type="title"/>
          </p:nvPr>
        </p:nvSpPr>
        <p:spPr/>
        <p:txBody>
          <a:bodyPr/>
          <a:lstStyle/>
          <a:p>
            <a:r>
              <a:rPr lang="en-US" smtClean="0">
                <a:cs typeface="Times New Roman" pitchFamily="18" charset="0"/>
              </a:rPr>
              <a:t>Horizontal Air Flow (HAF)</a:t>
            </a:r>
          </a:p>
        </p:txBody>
      </p:sp>
      <p:pic>
        <p:nvPicPr>
          <p:cNvPr id="37891" name="Picture 2"/>
          <p:cNvPicPr>
            <a:picLocks noGrp="1" noChangeAspect="1" noChangeArrowheads="1"/>
          </p:cNvPicPr>
          <p:nvPr>
            <p:ph idx="1"/>
          </p:nvPr>
        </p:nvPicPr>
        <p:blipFill>
          <a:blip r:embed="rId2"/>
          <a:srcRect l="25140" t="24623" r="19221" b="21712"/>
          <a:stretch>
            <a:fillRect/>
          </a:stretch>
        </p:blipFill>
        <p:spPr>
          <a:xfrm>
            <a:off x="5214938" y="4143375"/>
            <a:ext cx="3357562" cy="2428875"/>
          </a:xfrm>
          <a:noFill/>
        </p:spPr>
      </p:pic>
      <p:sp>
        <p:nvSpPr>
          <p:cNvPr id="37892" name="مستطيل 4"/>
          <p:cNvSpPr>
            <a:spLocks noChangeArrowheads="1"/>
          </p:cNvSpPr>
          <p:nvPr/>
        </p:nvSpPr>
        <p:spPr bwMode="auto">
          <a:xfrm>
            <a:off x="928688" y="1500188"/>
            <a:ext cx="7143750" cy="2032000"/>
          </a:xfrm>
          <a:prstGeom prst="rect">
            <a:avLst/>
          </a:prstGeom>
          <a:noFill/>
          <a:ln w="9525">
            <a:noFill/>
            <a:miter lim="800000"/>
            <a:headEnd/>
            <a:tailEnd/>
          </a:ln>
        </p:spPr>
        <p:txBody>
          <a:bodyPr>
            <a:spAutoFit/>
          </a:bodyPr>
          <a:lstStyle/>
          <a:p>
            <a:pPr algn="l"/>
            <a:r>
              <a:rPr lang="en-US"/>
              <a:t>Horizontal Air Flow (HAF)</a:t>
            </a:r>
          </a:p>
          <a:p>
            <a:pPr algn="l"/>
            <a:r>
              <a:rPr lang="en-US"/>
              <a:t>– Small horizontal fans above crops circulate air</a:t>
            </a:r>
          </a:p>
          <a:p>
            <a:pPr algn="l"/>
            <a:r>
              <a:rPr lang="en-US"/>
              <a:t>– Offers better temperature uniformity than tube systems</a:t>
            </a:r>
          </a:p>
          <a:p>
            <a:pPr algn="l"/>
            <a:r>
              <a:rPr lang="ar-SA"/>
              <a:t> )</a:t>
            </a:r>
            <a:r>
              <a:rPr lang="en-US"/>
              <a:t>– Min and max velocities = 50 and 100 fpm</a:t>
            </a:r>
          </a:p>
          <a:p>
            <a:pPr algn="l"/>
            <a:r>
              <a:rPr lang="en-US"/>
              <a:t>– Average 1 fan/50 ft of greenhouse length</a:t>
            </a:r>
          </a:p>
          <a:p>
            <a:pPr algn="l"/>
            <a:r>
              <a:rPr lang="en-US"/>
              <a:t>– Use fans 1/30 to 1/15 hp</a:t>
            </a:r>
          </a:p>
          <a:p>
            <a:pPr algn="l"/>
            <a:r>
              <a:rPr lang="en-US"/>
              <a:t>– Use a 16 to 18” blade diameter</a:t>
            </a:r>
            <a:endParaRPr lang="ar-SA"/>
          </a:p>
        </p:txBody>
      </p:sp>
      <p:sp>
        <p:nvSpPr>
          <p:cNvPr id="37893" name="مستطيل 5"/>
          <p:cNvSpPr>
            <a:spLocks noChangeArrowheads="1"/>
          </p:cNvSpPr>
          <p:nvPr/>
        </p:nvSpPr>
        <p:spPr bwMode="auto">
          <a:xfrm>
            <a:off x="2000250" y="5429250"/>
            <a:ext cx="1903413" cy="369888"/>
          </a:xfrm>
          <a:prstGeom prst="rect">
            <a:avLst/>
          </a:prstGeom>
          <a:noFill/>
          <a:ln w="9525">
            <a:noFill/>
            <a:miter lim="800000"/>
            <a:headEnd/>
            <a:tailEnd/>
          </a:ln>
        </p:spPr>
        <p:txBody>
          <a:bodyPr wrap="none">
            <a:spAutoFit/>
          </a:bodyPr>
          <a:lstStyle/>
          <a:p>
            <a:r>
              <a:rPr lang="en-US" b="1"/>
              <a:t>Feet Per Minute</a:t>
            </a:r>
            <a:endParaRPr lang="ar-SA"/>
          </a:p>
        </p:txBody>
      </p:sp>
      <p:sp>
        <p:nvSpPr>
          <p:cNvPr id="37894" name="مستطيل 6"/>
          <p:cNvSpPr>
            <a:spLocks noChangeArrowheads="1"/>
          </p:cNvSpPr>
          <p:nvPr/>
        </p:nvSpPr>
        <p:spPr bwMode="auto">
          <a:xfrm>
            <a:off x="2000250" y="4714875"/>
            <a:ext cx="1492250" cy="369888"/>
          </a:xfrm>
          <a:prstGeom prst="rect">
            <a:avLst/>
          </a:prstGeom>
          <a:noFill/>
          <a:ln w="9525">
            <a:noFill/>
            <a:miter lim="800000"/>
            <a:headEnd/>
            <a:tailEnd/>
          </a:ln>
        </p:spPr>
        <p:txBody>
          <a:bodyPr wrap="none">
            <a:spAutoFit/>
          </a:bodyPr>
          <a:lstStyle/>
          <a:p>
            <a:r>
              <a:rPr lang="en-US" b="1" dirty="0"/>
              <a:t>horsepower</a:t>
            </a:r>
            <a:endParaRPr lang="ar-SA"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عنوان 1"/>
          <p:cNvSpPr>
            <a:spLocks noGrp="1"/>
          </p:cNvSpPr>
          <p:nvPr>
            <p:ph type="title"/>
          </p:nvPr>
        </p:nvSpPr>
        <p:spPr/>
        <p:txBody>
          <a:bodyPr/>
          <a:lstStyle/>
          <a:p>
            <a:pPr eaLnBrk="1" hangingPunct="1"/>
            <a:endParaRPr lang="ar-SA" smtClean="0"/>
          </a:p>
        </p:txBody>
      </p:sp>
      <p:pic>
        <p:nvPicPr>
          <p:cNvPr id="5123" name="عنصر نائب للمحتوى 3" descr="Greenhouse heat loss diagram"/>
          <p:cNvPicPr>
            <a:picLocks noGrp="1"/>
          </p:cNvPicPr>
          <p:nvPr>
            <p:ph idx="1"/>
          </p:nvPr>
        </p:nvPicPr>
        <p:blipFill>
          <a:blip r:embed="rId2"/>
          <a:srcRect/>
          <a:stretch>
            <a:fillRect/>
          </a:stretch>
        </p:blipFill>
        <p:spPr>
          <a:xfrm>
            <a:off x="500063" y="500063"/>
            <a:ext cx="7643812" cy="4643437"/>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124" name="Rectangle 1"/>
          <p:cNvSpPr>
            <a:spLocks noChangeArrowheads="1"/>
          </p:cNvSpPr>
          <p:nvPr/>
        </p:nvSpPr>
        <p:spPr bwMode="auto">
          <a:xfrm>
            <a:off x="428625" y="5143500"/>
            <a:ext cx="8123238" cy="150812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l">
              <a:defRPr/>
            </a:pPr>
            <a:r>
              <a:rPr lang="en-US" sz="1600" b="1" dirty="0"/>
              <a:t>Three ways heat is lost from the greenhouse</a:t>
            </a:r>
            <a:r>
              <a:rPr lang="en-US" b="1" dirty="0"/>
              <a:t/>
            </a:r>
            <a:br>
              <a:rPr lang="en-US" b="1" dirty="0"/>
            </a:br>
            <a:r>
              <a:rPr lang="en-US" b="1" dirty="0"/>
              <a:t>1. Conduction – direct movement through structural materials</a:t>
            </a:r>
            <a:br>
              <a:rPr lang="en-US" b="1" dirty="0"/>
            </a:br>
            <a:r>
              <a:rPr lang="ar-SA" b="1" dirty="0"/>
              <a:t>الفتحات والمداخل </a:t>
            </a:r>
            <a:r>
              <a:rPr lang="en-US" b="1" dirty="0"/>
              <a:t>2. Leakage – hot air escaping through gaps and doorways</a:t>
            </a:r>
            <a:br>
              <a:rPr lang="en-US" b="1" dirty="0"/>
            </a:br>
            <a:r>
              <a:rPr lang="en-US" b="1" dirty="0"/>
              <a:t>3. Radiation – radiate energy moving directly through covering materials</a:t>
            </a:r>
            <a:endParaRPr lang="en-US" sz="40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pic>
        <p:nvPicPr>
          <p:cNvPr id="4098" name="Picture 2"/>
          <p:cNvPicPr>
            <a:picLocks noGrp="1" noChangeAspect="1" noChangeArrowheads="1"/>
          </p:cNvPicPr>
          <p:nvPr>
            <p:ph idx="1"/>
          </p:nvPr>
        </p:nvPicPr>
        <p:blipFill>
          <a:blip r:embed="rId2"/>
          <a:srcRect l="20405" t="26201" r="8567" b="10663"/>
          <a:stretch>
            <a:fillRect/>
          </a:stretch>
        </p:blipFill>
        <p:spPr bwMode="auto">
          <a:xfrm>
            <a:off x="-214347" y="571480"/>
            <a:ext cx="9429780" cy="6286521"/>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Central heating system</a:t>
            </a:r>
            <a:endParaRPr lang="ar-SA" dirty="0"/>
          </a:p>
        </p:txBody>
      </p:sp>
      <p:pic>
        <p:nvPicPr>
          <p:cNvPr id="5122" name="Picture 2"/>
          <p:cNvPicPr>
            <a:picLocks noGrp="1" noChangeAspect="1" noChangeArrowheads="1"/>
          </p:cNvPicPr>
          <p:nvPr>
            <p:ph idx="1"/>
          </p:nvPr>
        </p:nvPicPr>
        <p:blipFill>
          <a:blip r:embed="rId2"/>
          <a:srcRect l="22492" t="47109" r="7663" b="27394"/>
          <a:stretch>
            <a:fillRect/>
          </a:stretch>
        </p:blipFill>
        <p:spPr bwMode="auto">
          <a:xfrm>
            <a:off x="142844" y="1500174"/>
            <a:ext cx="8174888" cy="2000264"/>
          </a:xfrm>
          <a:prstGeom prst="rect">
            <a:avLst/>
          </a:prstGeom>
          <a:noFill/>
          <a:ln w="9525">
            <a:noFill/>
            <a:miter lim="800000"/>
            <a:headEnd/>
            <a:tailEnd/>
          </a:ln>
          <a:effectLst/>
        </p:spPr>
      </p:pic>
      <p:sp>
        <p:nvSpPr>
          <p:cNvPr id="5" name="مربع نص 4"/>
          <p:cNvSpPr txBox="1"/>
          <p:nvPr/>
        </p:nvSpPr>
        <p:spPr>
          <a:xfrm>
            <a:off x="1142976" y="3786190"/>
            <a:ext cx="5572164" cy="646331"/>
          </a:xfrm>
          <a:prstGeom prst="rect">
            <a:avLst/>
          </a:prstGeom>
          <a:noFill/>
        </p:spPr>
        <p:txBody>
          <a:bodyPr wrap="square" rtlCol="1">
            <a:spAutoFit/>
          </a:bodyPr>
          <a:lstStyle/>
          <a:p>
            <a:r>
              <a:rPr lang="ar-SA" dirty="0" smtClean="0"/>
              <a:t>تكاليف التركيب عالية مقارنة </a:t>
            </a:r>
            <a:r>
              <a:rPr lang="ar-SA" dirty="0" err="1" smtClean="0"/>
              <a:t>بالهيتر</a:t>
            </a:r>
            <a:r>
              <a:rPr lang="ar-SA" dirty="0" smtClean="0"/>
              <a:t> </a:t>
            </a:r>
            <a:r>
              <a:rPr lang="ar-SA" dirty="0" err="1" smtClean="0"/>
              <a:t>الاانه</a:t>
            </a:r>
            <a:r>
              <a:rPr lang="ar-SA" dirty="0" smtClean="0"/>
              <a:t> الوقود المستعملة رخيصة  </a:t>
            </a:r>
            <a:r>
              <a:rPr lang="ar-SA" dirty="0" err="1" smtClean="0"/>
              <a:t>ةيتطلب</a:t>
            </a:r>
            <a:r>
              <a:rPr lang="ar-SA" dirty="0" smtClean="0"/>
              <a:t> صيانة اقل</a:t>
            </a:r>
            <a:endParaRPr lang="ar-SA"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6146" name="Picture 2"/>
          <p:cNvPicPr>
            <a:picLocks noGrp="1" noChangeAspect="1" noChangeArrowheads="1"/>
          </p:cNvPicPr>
          <p:nvPr>
            <p:ph idx="1"/>
          </p:nvPr>
        </p:nvPicPr>
        <p:blipFill>
          <a:blip r:embed="rId2"/>
          <a:srcRect l="21589" t="37250" r="8567" b="9084"/>
          <a:stretch>
            <a:fillRect/>
          </a:stretch>
        </p:blipFill>
        <p:spPr bwMode="auto">
          <a:xfrm>
            <a:off x="613493" y="1643050"/>
            <a:ext cx="8370852" cy="4823881"/>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pic>
        <p:nvPicPr>
          <p:cNvPr id="7170" name="Picture 2"/>
          <p:cNvPicPr>
            <a:picLocks noGrp="1" noChangeAspect="1" noChangeArrowheads="1"/>
          </p:cNvPicPr>
          <p:nvPr>
            <p:ph idx="1"/>
          </p:nvPr>
        </p:nvPicPr>
        <p:blipFill>
          <a:blip r:embed="rId2"/>
          <a:srcRect l="21589" t="43564" r="12118" b="24868"/>
          <a:stretch>
            <a:fillRect/>
          </a:stretch>
        </p:blipFill>
        <p:spPr bwMode="auto">
          <a:xfrm>
            <a:off x="357158" y="1428736"/>
            <a:ext cx="8601135" cy="3071834"/>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a:p>
        </p:txBody>
      </p:sp>
      <p:pic>
        <p:nvPicPr>
          <p:cNvPr id="8194" name="Picture 2"/>
          <p:cNvPicPr>
            <a:picLocks noChangeAspect="1" noChangeArrowheads="1"/>
          </p:cNvPicPr>
          <p:nvPr/>
        </p:nvPicPr>
        <p:blipFill>
          <a:blip r:embed="rId2"/>
          <a:srcRect l="21680" t="39844" r="13867" b="26562"/>
          <a:stretch>
            <a:fillRect/>
          </a:stretch>
        </p:blipFill>
        <p:spPr bwMode="auto">
          <a:xfrm>
            <a:off x="500034" y="1500174"/>
            <a:ext cx="7858180" cy="3071834"/>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i="1" dirty="0" smtClean="0"/>
              <a:t>Central Heating Systems</a:t>
            </a:r>
            <a:br>
              <a:rPr lang="en-US" i="1" dirty="0" smtClean="0"/>
            </a:br>
            <a:endParaRPr lang="ar-SA" dirty="0"/>
          </a:p>
        </p:txBody>
      </p:sp>
      <p:sp>
        <p:nvSpPr>
          <p:cNvPr id="3" name="عنصر نائب للمحتوى 2"/>
          <p:cNvSpPr>
            <a:spLocks noGrp="1"/>
          </p:cNvSpPr>
          <p:nvPr>
            <p:ph idx="1"/>
          </p:nvPr>
        </p:nvSpPr>
        <p:spPr>
          <a:xfrm>
            <a:off x="571472" y="1643050"/>
            <a:ext cx="8229600" cy="4525963"/>
          </a:xfrm>
        </p:spPr>
        <p:txBody>
          <a:bodyPr>
            <a:normAutofit/>
          </a:bodyPr>
          <a:lstStyle/>
          <a:p>
            <a:pPr algn="l"/>
            <a:r>
              <a:rPr lang="en-US" dirty="0" smtClean="0"/>
              <a:t>• Heat distribution</a:t>
            </a:r>
          </a:p>
          <a:p>
            <a:pPr algn="l"/>
            <a:r>
              <a:rPr lang="en-US" dirty="0" smtClean="0"/>
              <a:t>– Hot water or steam leaves the boiler</a:t>
            </a:r>
          </a:p>
          <a:p>
            <a:pPr algn="l"/>
            <a:r>
              <a:rPr lang="en-US" dirty="0" smtClean="0"/>
              <a:t>– 2-inch diameter pipe is used for hot water</a:t>
            </a:r>
          </a:p>
          <a:p>
            <a:pPr algn="l"/>
            <a:r>
              <a:rPr lang="en-US" dirty="0" smtClean="0"/>
              <a:t>– 180 °F water is pumped through pipes</a:t>
            </a:r>
            <a:endParaRPr lang="ar-SA"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9220" name="Picture 4"/>
          <p:cNvPicPr>
            <a:picLocks noChangeAspect="1" noChangeArrowheads="1"/>
          </p:cNvPicPr>
          <p:nvPr/>
        </p:nvPicPr>
        <p:blipFill>
          <a:blip r:embed="rId2"/>
          <a:srcRect l="22461" t="25781" r="19531" b="20312"/>
          <a:stretch>
            <a:fillRect/>
          </a:stretch>
        </p:blipFill>
        <p:spPr bwMode="auto">
          <a:xfrm>
            <a:off x="1214414" y="1214422"/>
            <a:ext cx="7072362" cy="4929222"/>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عنوان 1"/>
          <p:cNvSpPr>
            <a:spLocks noGrp="1"/>
          </p:cNvSpPr>
          <p:nvPr>
            <p:ph type="title"/>
          </p:nvPr>
        </p:nvSpPr>
        <p:spPr/>
        <p:txBody>
          <a:bodyPr/>
          <a:lstStyle/>
          <a:p>
            <a:pPr eaLnBrk="1" hangingPunct="1"/>
            <a:endParaRPr lang="ar-SA" smtClean="0"/>
          </a:p>
        </p:txBody>
      </p:sp>
      <p:pic>
        <p:nvPicPr>
          <p:cNvPr id="40963" name="Picture 2"/>
          <p:cNvPicPr>
            <a:picLocks noGrp="1" noChangeAspect="1" noChangeArrowheads="1"/>
          </p:cNvPicPr>
          <p:nvPr>
            <p:ph idx="1"/>
          </p:nvPr>
        </p:nvPicPr>
        <p:blipFill>
          <a:blip r:embed="rId2"/>
          <a:srcRect b="7463"/>
          <a:stretch>
            <a:fillRect/>
          </a:stretch>
        </p:blipFill>
        <p:spPr>
          <a:xfrm>
            <a:off x="1285875" y="857251"/>
            <a:ext cx="6696075" cy="4429137"/>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10242" name="Picture 2"/>
          <p:cNvPicPr>
            <a:picLocks noChangeAspect="1" noChangeArrowheads="1"/>
          </p:cNvPicPr>
          <p:nvPr/>
        </p:nvPicPr>
        <p:blipFill>
          <a:blip r:embed="rId2"/>
          <a:srcRect l="22266" t="25781" r="19726" b="14843"/>
          <a:stretch>
            <a:fillRect/>
          </a:stretch>
        </p:blipFill>
        <p:spPr bwMode="auto">
          <a:xfrm>
            <a:off x="428596" y="428604"/>
            <a:ext cx="7715304" cy="592286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eaLnBrk="1" hangingPunct="1"/>
            <a:r>
              <a:rPr lang="en-US" dirty="0" smtClean="0">
                <a:cs typeface="Times New Roman" pitchFamily="18" charset="0"/>
              </a:rPr>
              <a:t>Overhead pipe coils</a:t>
            </a:r>
            <a:endParaRPr lang="ar-SA" dirty="0" smtClean="0"/>
          </a:p>
        </p:txBody>
      </p:sp>
      <p:pic>
        <p:nvPicPr>
          <p:cNvPr id="46083" name="Picture 4"/>
          <p:cNvPicPr>
            <a:picLocks noChangeAspect="1" noChangeArrowheads="1"/>
          </p:cNvPicPr>
          <p:nvPr/>
        </p:nvPicPr>
        <p:blipFill>
          <a:blip r:embed="rId2">
            <a:duotone>
              <a:prstClr val="black"/>
              <a:schemeClr val="accent3">
                <a:tint val="45000"/>
                <a:satMod val="400000"/>
              </a:schemeClr>
            </a:duotone>
          </a:blip>
          <a:srcRect l="28328" t="25255" r="32991" b="18678"/>
          <a:stretch>
            <a:fillRect/>
          </a:stretch>
        </p:blipFill>
        <p:spPr bwMode="auto">
          <a:xfrm>
            <a:off x="1357313" y="1071563"/>
            <a:ext cx="3924300" cy="3128962"/>
          </a:xfrm>
          <a:prstGeom prst="rect">
            <a:avLst/>
          </a:prstGeom>
          <a:noFill/>
          <a:ln w="9525">
            <a:noFill/>
            <a:miter lim="800000"/>
            <a:headEnd/>
            <a:tailEnd/>
          </a:ln>
        </p:spPr>
      </p:pic>
      <p:sp>
        <p:nvSpPr>
          <p:cNvPr id="46084" name="عنصر نائب للمحتوى 4"/>
          <p:cNvSpPr>
            <a:spLocks noGrp="1"/>
          </p:cNvSpPr>
          <p:nvPr>
            <p:ph idx="1"/>
          </p:nvPr>
        </p:nvSpPr>
        <p:spPr>
          <a:xfrm>
            <a:off x="285750" y="4214813"/>
            <a:ext cx="8572500" cy="1857375"/>
          </a:xfrm>
        </p:spPr>
        <p:txBody>
          <a:bodyPr>
            <a:normAutofit fontScale="85000" lnSpcReduction="20000"/>
          </a:bodyPr>
          <a:lstStyle/>
          <a:p>
            <a:pPr algn="l"/>
            <a:r>
              <a:rPr lang="ar-SA" sz="2400" smtClean="0"/>
              <a:t>توضع فوق النبات وتدفع الهواء الحار الى الاسفل        </a:t>
            </a:r>
          </a:p>
          <a:p>
            <a:pPr algn="l"/>
            <a:r>
              <a:rPr lang="ar-SA" sz="2400" smtClean="0"/>
              <a:t> </a:t>
            </a:r>
            <a:r>
              <a:rPr lang="en-US" sz="2400" smtClean="0">
                <a:cs typeface="Arial" pitchFamily="34" charset="0"/>
              </a:rPr>
              <a:t>Located above plants; must force heated air down</a:t>
            </a:r>
          </a:p>
          <a:p>
            <a:pPr algn="l"/>
            <a:r>
              <a:rPr lang="ar-SA" sz="2400" smtClean="0"/>
              <a:t>الانابيب بعيدة ولكنها تسبب تظليل</a:t>
            </a:r>
          </a:p>
          <a:p>
            <a:pPr algn="l"/>
            <a:r>
              <a:rPr lang="ar-SA" sz="2400" smtClean="0"/>
              <a:t>             </a:t>
            </a:r>
            <a:r>
              <a:rPr lang="en-US" sz="2400" smtClean="0">
                <a:cs typeface="Arial" pitchFamily="34" charset="0"/>
              </a:rPr>
              <a:t>• Pipes out of the way, but has shadows</a:t>
            </a:r>
          </a:p>
          <a:p>
            <a:pPr algn="l"/>
            <a:r>
              <a:rPr lang="en-US" sz="2400" smtClean="0">
                <a:cs typeface="Arial" pitchFamily="34" charset="0"/>
              </a:rPr>
              <a:t>• May be needed for snow melt (placed under gutters)</a:t>
            </a:r>
            <a:r>
              <a:rPr lang="ar-SA" sz="2400" smtClean="0"/>
              <a:t>ربما تؤدي الى اذابة الثليج فلذلك توضع تحت القنوات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rtlCol="1">
            <a:noAutofit/>
          </a:bodyPr>
          <a:lstStyle/>
          <a:p>
            <a:pPr eaLnBrk="1" fontAlgn="auto" hangingPunct="1">
              <a:spcAft>
                <a:spcPts val="0"/>
              </a:spcAft>
              <a:defRPr/>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Calculating the total heat load (Q</a:t>
            </a:r>
            <a:r>
              <a:rPr lang="en-US" sz="3600"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a:t>
            </a: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b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ar-SA"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حساب الحمل الحراري الكلي</a:t>
            </a:r>
            <a:endParaRPr lang="ar-SA"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عنصر نائب للمحتوى 2"/>
          <p:cNvSpPr>
            <a:spLocks noGrp="1"/>
          </p:cNvSpPr>
          <p:nvPr>
            <p:ph idx="1"/>
          </p:nvPr>
        </p:nvSpPr>
        <p:spPr/>
        <p:txBody>
          <a:bodyPr rtlCol="1">
            <a:normAutofit fontScale="85000" lnSpcReduction="10000"/>
          </a:bodyPr>
          <a:lstStyle/>
          <a:p>
            <a:pPr eaLnBrk="1" fontAlgn="auto" hangingPunct="1">
              <a:spcAft>
                <a:spcPts val="0"/>
              </a:spcAft>
              <a:defRPr/>
            </a:pPr>
            <a:r>
              <a:rPr lang="ar-SA" dirty="0" err="1" smtClean="0"/>
              <a:t>ان</a:t>
            </a:r>
            <a:r>
              <a:rPr lang="ar-SA" dirty="0" smtClean="0"/>
              <a:t> حمل الحرارة الكلي هو عبارة عن مجموع الفقد في الحرارة بثلاث عمليات  وهي:</a:t>
            </a:r>
          </a:p>
          <a:p>
            <a:pPr eaLnBrk="1" fontAlgn="auto" hangingPunct="1">
              <a:spcAft>
                <a:spcPts val="0"/>
              </a:spcAft>
              <a:defRPr/>
            </a:pPr>
            <a:r>
              <a:rPr lang="fr-FR" dirty="0" smtClean="0"/>
              <a:t>conduction (Q</a:t>
            </a:r>
            <a:r>
              <a:rPr lang="fr-FR" baseline="-25000" dirty="0" smtClean="0"/>
              <a:t>C</a:t>
            </a:r>
            <a:r>
              <a:rPr lang="fr-FR" dirty="0" smtClean="0"/>
              <a:t>) + </a:t>
            </a:r>
            <a:r>
              <a:rPr lang="fr-FR" dirty="0" err="1" smtClean="0"/>
              <a:t>Leakage</a:t>
            </a:r>
            <a:r>
              <a:rPr lang="fr-FR" dirty="0" smtClean="0"/>
              <a:t> (Q</a:t>
            </a:r>
            <a:r>
              <a:rPr lang="fr-FR" baseline="-25000" dirty="0" smtClean="0"/>
              <a:t>L</a:t>
            </a:r>
            <a:r>
              <a:rPr lang="fr-FR" dirty="0" smtClean="0"/>
              <a:t>) + Radiation (Q</a:t>
            </a:r>
            <a:r>
              <a:rPr lang="fr-FR" baseline="-25000" dirty="0" smtClean="0"/>
              <a:t>R</a:t>
            </a:r>
            <a:r>
              <a:rPr lang="fr-FR" dirty="0" smtClean="0"/>
              <a:t>)</a:t>
            </a:r>
            <a:endParaRPr lang="ar-SA" dirty="0" smtClean="0"/>
          </a:p>
          <a:p>
            <a:pPr eaLnBrk="1" fontAlgn="auto" hangingPunct="1">
              <a:spcAft>
                <a:spcPts val="0"/>
              </a:spcAft>
              <a:defRPr/>
            </a:pPr>
            <a:r>
              <a:rPr lang="en-US" dirty="0" smtClean="0"/>
              <a:t>Q</a:t>
            </a:r>
            <a:r>
              <a:rPr lang="en-US" baseline="-25000" dirty="0" smtClean="0"/>
              <a:t>T</a:t>
            </a:r>
            <a:r>
              <a:rPr lang="en-US" dirty="0" smtClean="0"/>
              <a:t>  =  Q</a:t>
            </a:r>
            <a:r>
              <a:rPr lang="en-US" baseline="-25000" dirty="0" smtClean="0"/>
              <a:t>C</a:t>
            </a:r>
            <a:r>
              <a:rPr lang="en-US" dirty="0" smtClean="0"/>
              <a:t> + Q</a:t>
            </a:r>
            <a:r>
              <a:rPr lang="en-US" baseline="-25000" dirty="0" smtClean="0"/>
              <a:t>L</a:t>
            </a:r>
            <a:r>
              <a:rPr lang="en-US" dirty="0" smtClean="0"/>
              <a:t> + Q</a:t>
            </a:r>
            <a:r>
              <a:rPr lang="en-US" baseline="-25000" dirty="0" smtClean="0"/>
              <a:t>R</a:t>
            </a:r>
            <a:endParaRPr lang="en-US" dirty="0" smtClean="0"/>
          </a:p>
          <a:p>
            <a:pPr eaLnBrk="1" fontAlgn="auto" hangingPunct="1">
              <a:spcAft>
                <a:spcPts val="0"/>
              </a:spcAft>
              <a:defRPr/>
            </a:pPr>
            <a:r>
              <a:rPr lang="en-US" dirty="0" smtClean="0"/>
              <a:t>Q</a:t>
            </a:r>
            <a:r>
              <a:rPr lang="en-US" baseline="-25000" dirty="0" smtClean="0"/>
              <a:t>T</a:t>
            </a:r>
            <a:r>
              <a:rPr lang="ar-SA" dirty="0" smtClean="0"/>
              <a:t> : كمية الحرارة المفقودة الكلية Q</a:t>
            </a:r>
            <a:r>
              <a:rPr lang="ar-SA" baseline="-25000" dirty="0" smtClean="0"/>
              <a:t>C</a:t>
            </a:r>
            <a:r>
              <a:rPr lang="ar-SA" dirty="0" smtClean="0"/>
              <a:t>: كمية الحرارة المفقودة بالتوصيل conduction  وتقاس </a:t>
            </a:r>
            <a:r>
              <a:rPr lang="ar-SA" dirty="0" err="1" smtClean="0"/>
              <a:t>ب</a:t>
            </a:r>
            <a:r>
              <a:rPr lang="ar-SA" dirty="0" smtClean="0"/>
              <a:t> </a:t>
            </a:r>
            <a:r>
              <a:rPr lang="en-US" dirty="0" smtClean="0"/>
              <a:t>Watts / m</a:t>
            </a:r>
            <a:r>
              <a:rPr lang="en-US" baseline="30000" dirty="0" smtClean="0"/>
              <a:t>2</a:t>
            </a:r>
            <a:r>
              <a:rPr lang="en-US" dirty="0" smtClean="0"/>
              <a:t> °</a:t>
            </a:r>
            <a:r>
              <a:rPr lang="ar-SA" dirty="0" smtClean="0"/>
              <a:t>    Btu / hr sq.ft °F</a:t>
            </a:r>
          </a:p>
          <a:p>
            <a:pPr eaLnBrk="1" fontAlgn="auto" hangingPunct="1">
              <a:spcAft>
                <a:spcPts val="0"/>
              </a:spcAft>
              <a:defRPr/>
            </a:pPr>
            <a:r>
              <a:rPr lang="ar-SA" dirty="0" smtClean="0"/>
              <a:t>Q</a:t>
            </a:r>
            <a:r>
              <a:rPr lang="ar-SA" baseline="-25000" dirty="0" smtClean="0"/>
              <a:t>L</a:t>
            </a:r>
            <a:r>
              <a:rPr lang="ar-SA" dirty="0" smtClean="0"/>
              <a:t>:كمية الحرارة المفقودة بالتسرب  Leakage  </a:t>
            </a:r>
          </a:p>
          <a:p>
            <a:pPr eaLnBrk="1" fontAlgn="auto" hangingPunct="1">
              <a:spcAft>
                <a:spcPts val="0"/>
              </a:spcAft>
              <a:defRPr/>
            </a:pPr>
            <a:r>
              <a:rPr lang="ar-SA" dirty="0" smtClean="0"/>
              <a:t>Q</a:t>
            </a:r>
            <a:r>
              <a:rPr lang="ar-SA" baseline="-25000" dirty="0" smtClean="0"/>
              <a:t>R</a:t>
            </a:r>
            <a:r>
              <a:rPr lang="ar-SA" dirty="0" smtClean="0"/>
              <a:t>: كمية الحرارة المفقودة </a:t>
            </a:r>
            <a:r>
              <a:rPr lang="ar-SA" dirty="0" err="1" smtClean="0"/>
              <a:t>بالاشعاع</a:t>
            </a:r>
            <a:r>
              <a:rPr lang="ar-SA" dirty="0" smtClean="0"/>
              <a:t> radiation</a:t>
            </a:r>
          </a:p>
          <a:p>
            <a:pPr eaLnBrk="1" fontAlgn="auto" hangingPunct="1">
              <a:spcAft>
                <a:spcPts val="0"/>
              </a:spcAft>
              <a:defRPr/>
            </a:pPr>
            <a:r>
              <a:rPr lang="ar-SA" dirty="0" smtClean="0"/>
              <a:t>كما </a:t>
            </a:r>
            <a:r>
              <a:rPr lang="ar-SA" dirty="0" err="1" smtClean="0"/>
              <a:t>ان</a:t>
            </a:r>
            <a:r>
              <a:rPr lang="ar-SA" dirty="0" smtClean="0"/>
              <a:t> الفقد </a:t>
            </a:r>
            <a:r>
              <a:rPr lang="ar-SA" dirty="0" err="1" smtClean="0"/>
              <a:t>بالاشعاع</a:t>
            </a:r>
            <a:r>
              <a:rPr lang="ar-SA" dirty="0" smtClean="0"/>
              <a:t> يمكن تجاهله  فتكون المعادلة كالتالي</a:t>
            </a:r>
          </a:p>
          <a:p>
            <a:pPr eaLnBrk="1" fontAlgn="auto" hangingPunct="1">
              <a:spcAft>
                <a:spcPts val="0"/>
              </a:spcAft>
              <a:defRPr/>
            </a:pPr>
            <a:r>
              <a:rPr lang="ar-SA" dirty="0" smtClean="0"/>
              <a:t>Q</a:t>
            </a:r>
            <a:r>
              <a:rPr lang="ar-SA" baseline="-25000" dirty="0" smtClean="0"/>
              <a:t>T</a:t>
            </a:r>
            <a:r>
              <a:rPr lang="ar-SA" dirty="0" smtClean="0"/>
              <a:t>   =    Q</a:t>
            </a:r>
            <a:r>
              <a:rPr lang="ar-SA" baseline="-25000" dirty="0" smtClean="0"/>
              <a:t>C</a:t>
            </a:r>
            <a:r>
              <a:rPr lang="ar-SA" dirty="0" smtClean="0"/>
              <a:t> + Q</a:t>
            </a:r>
            <a:r>
              <a:rPr lang="ar-SA" baseline="-25000" dirty="0" smtClean="0"/>
              <a:t>L</a:t>
            </a:r>
            <a:endParaRPr lang="ar-SA" dirty="0" smtClean="0"/>
          </a:p>
          <a:p>
            <a:pPr eaLnBrk="1" fontAlgn="auto" hangingPunct="1">
              <a:spcAft>
                <a:spcPts val="0"/>
              </a:spcAft>
              <a:defRPr/>
            </a:pPr>
            <a:endParaRPr lang="ar-SA"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عنوان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pPr eaLnBrk="1" hangingPunct="1"/>
            <a:r>
              <a:rPr lang="en-US" dirty="0" smtClean="0">
                <a:cs typeface="Times New Roman" pitchFamily="18" charset="0"/>
              </a:rPr>
              <a:t>In-bed pipe coils</a:t>
            </a:r>
            <a:br>
              <a:rPr lang="en-US" dirty="0" smtClean="0">
                <a:cs typeface="Times New Roman" pitchFamily="18" charset="0"/>
              </a:rPr>
            </a:br>
            <a:endParaRPr lang="ar-SA" dirty="0" smtClean="0"/>
          </a:p>
        </p:txBody>
      </p:sp>
      <p:pic>
        <p:nvPicPr>
          <p:cNvPr id="47107" name="Picture 2"/>
          <p:cNvPicPr>
            <a:picLocks noGrp="1" noChangeAspect="1" noChangeArrowheads="1"/>
          </p:cNvPicPr>
          <p:nvPr>
            <p:ph idx="1"/>
          </p:nvPr>
        </p:nvPicPr>
        <p:blipFill>
          <a:blip r:embed="rId2">
            <a:duotone>
              <a:prstClr val="black"/>
              <a:schemeClr val="accent3">
                <a:tint val="45000"/>
                <a:satMod val="400000"/>
              </a:schemeClr>
            </a:duotone>
          </a:blip>
          <a:srcRect l="31189" t="34093" r="25896" b="19223"/>
          <a:stretch>
            <a:fillRect/>
          </a:stretch>
        </p:blipFill>
        <p:spPr>
          <a:xfrm>
            <a:off x="3357563" y="1857375"/>
            <a:ext cx="5429250" cy="4429125"/>
          </a:xfrm>
          <a:noFill/>
        </p:spPr>
      </p:pic>
      <p:sp>
        <p:nvSpPr>
          <p:cNvPr id="47108" name="مستطيل 3"/>
          <p:cNvSpPr>
            <a:spLocks noChangeArrowheads="1"/>
          </p:cNvSpPr>
          <p:nvPr/>
        </p:nvSpPr>
        <p:spPr bwMode="auto">
          <a:xfrm>
            <a:off x="0" y="2500313"/>
            <a:ext cx="3286125" cy="2586037"/>
          </a:xfrm>
          <a:prstGeom prst="rect">
            <a:avLst/>
          </a:prstGeom>
          <a:noFill/>
          <a:ln w="9525">
            <a:noFill/>
            <a:miter lim="800000"/>
            <a:headEnd/>
            <a:tailEnd/>
          </a:ln>
        </p:spPr>
        <p:txBody>
          <a:bodyPr>
            <a:spAutoFit/>
          </a:bodyPr>
          <a:lstStyle/>
          <a:p>
            <a:pPr algn="l"/>
            <a:r>
              <a:rPr lang="en-US"/>
              <a:t>In-bed pipe coils</a:t>
            </a:r>
          </a:p>
          <a:p>
            <a:pPr algn="l"/>
            <a:r>
              <a:rPr lang="ar-SA"/>
              <a:t> على حواف المراقد</a:t>
            </a:r>
            <a:r>
              <a:rPr lang="en-US"/>
              <a:t>• Along edges of ground beds</a:t>
            </a:r>
          </a:p>
          <a:p>
            <a:pPr algn="l"/>
            <a:r>
              <a:rPr lang="ar-SA"/>
              <a:t>  تحت المناضد</a:t>
            </a:r>
            <a:r>
              <a:rPr lang="en-US"/>
              <a:t>• Beneath benches</a:t>
            </a:r>
          </a:p>
          <a:p>
            <a:pPr algn="l"/>
            <a:r>
              <a:rPr lang="ar-SA"/>
              <a:t>في المراقد</a:t>
            </a:r>
            <a:r>
              <a:rPr lang="en-US"/>
              <a:t>• Within ground beds</a:t>
            </a:r>
          </a:p>
          <a:p>
            <a:pPr algn="l"/>
            <a:r>
              <a:rPr lang="ar-SA"/>
              <a:t> في الارضية الكونكريتية</a:t>
            </a:r>
            <a:r>
              <a:rPr lang="en-US"/>
              <a:t>• Within concrete floor</a:t>
            </a:r>
          </a:p>
          <a:p>
            <a:pPr algn="l"/>
            <a:r>
              <a:rPr lang="ar-SA"/>
              <a:t> تضع الحرارة بجانب النبات</a:t>
            </a:r>
            <a:r>
              <a:rPr lang="en-US"/>
              <a:t>• Puts heat near plants</a:t>
            </a:r>
            <a:endParaRPr lang="ar-SA"/>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عنوان 1"/>
          <p:cNvSpPr>
            <a:spLocks noGrp="1"/>
          </p:cNvSpPr>
          <p:nvPr>
            <p:ph type="title"/>
          </p:nvPr>
        </p:nvSpPr>
        <p:spPr/>
        <p:txBody>
          <a:bodyPr/>
          <a:lstStyle/>
          <a:p>
            <a:pPr eaLnBrk="1" hangingPunct="1"/>
            <a:endParaRPr lang="ar-SA" smtClean="0"/>
          </a:p>
        </p:txBody>
      </p:sp>
      <p:pic>
        <p:nvPicPr>
          <p:cNvPr id="48131" name="Picture 2"/>
          <p:cNvPicPr>
            <a:picLocks noGrp="1" noChangeAspect="1" noChangeArrowheads="1"/>
          </p:cNvPicPr>
          <p:nvPr>
            <p:ph idx="1"/>
          </p:nvPr>
        </p:nvPicPr>
        <p:blipFill>
          <a:blip r:embed="rId2"/>
          <a:srcRect l="13303" t="24623" r="19221" b="18555"/>
          <a:stretch>
            <a:fillRect/>
          </a:stretch>
        </p:blipFill>
        <p:spPr>
          <a:xfrm>
            <a:off x="642938" y="785813"/>
            <a:ext cx="8243887" cy="5207000"/>
          </a:xfr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عنوان 1"/>
          <p:cNvSpPr>
            <a:spLocks noGrp="1"/>
          </p:cNvSpPr>
          <p:nvPr>
            <p:ph type="title"/>
          </p:nvPr>
        </p:nvSpPr>
        <p:spPr/>
        <p:txBody>
          <a:bodyPr/>
          <a:lstStyle/>
          <a:p>
            <a:pPr eaLnBrk="1" hangingPunct="1"/>
            <a:endParaRPr lang="ar-SA" smtClean="0"/>
          </a:p>
        </p:txBody>
      </p:sp>
      <p:pic>
        <p:nvPicPr>
          <p:cNvPr id="50179" name="Picture 2"/>
          <p:cNvPicPr>
            <a:picLocks noGrp="1" noChangeAspect="1" noChangeArrowheads="1"/>
          </p:cNvPicPr>
          <p:nvPr>
            <p:ph idx="1"/>
          </p:nvPr>
        </p:nvPicPr>
        <p:blipFill>
          <a:blip r:embed="rId2"/>
          <a:srcRect l="13303" t="24622" r="19221" b="3964"/>
          <a:stretch>
            <a:fillRect/>
          </a:stretch>
        </p:blipFill>
        <p:spPr>
          <a:xfrm>
            <a:off x="1428750" y="642938"/>
            <a:ext cx="7199313" cy="5715000"/>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عنوان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eaLnBrk="1" hangingPunct="1"/>
            <a:r>
              <a:rPr lang="en-US" dirty="0" smtClean="0">
                <a:cs typeface="Times New Roman" pitchFamily="18" charset="0"/>
              </a:rPr>
              <a:t>Heated floor: in-floor tubing</a:t>
            </a:r>
            <a:endParaRPr lang="ar-SA" dirty="0" smtClean="0"/>
          </a:p>
        </p:txBody>
      </p:sp>
      <p:pic>
        <p:nvPicPr>
          <p:cNvPr id="52227" name="Picture 2"/>
          <p:cNvPicPr>
            <a:picLocks noGrp="1" noChangeAspect="1" noChangeArrowheads="1"/>
          </p:cNvPicPr>
          <p:nvPr>
            <p:ph idx="1"/>
          </p:nvPr>
        </p:nvPicPr>
        <p:blipFill>
          <a:blip r:embed="rId2"/>
          <a:srcRect l="38374" t="38698" r="20720" b="18198"/>
          <a:stretch>
            <a:fillRect/>
          </a:stretch>
        </p:blipFill>
        <p:spPr>
          <a:xfrm>
            <a:off x="4714875" y="1214438"/>
            <a:ext cx="4429125" cy="3500437"/>
          </a:xfrm>
          <a:noFill/>
        </p:spPr>
      </p:pic>
      <p:sp>
        <p:nvSpPr>
          <p:cNvPr id="52228" name="مستطيل 3"/>
          <p:cNvSpPr>
            <a:spLocks noChangeArrowheads="1"/>
          </p:cNvSpPr>
          <p:nvPr/>
        </p:nvSpPr>
        <p:spPr bwMode="auto">
          <a:xfrm>
            <a:off x="357188" y="4929188"/>
            <a:ext cx="6858000" cy="923925"/>
          </a:xfrm>
          <a:prstGeom prst="rect">
            <a:avLst/>
          </a:prstGeom>
          <a:noFill/>
          <a:ln w="9525">
            <a:noFill/>
            <a:miter lim="800000"/>
            <a:headEnd/>
            <a:tailEnd/>
          </a:ln>
        </p:spPr>
        <p:txBody>
          <a:bodyPr>
            <a:spAutoFit/>
          </a:bodyPr>
          <a:lstStyle/>
          <a:p>
            <a:pPr algn="l"/>
            <a:r>
              <a:rPr lang="en-US"/>
              <a:t>– Very efficient, especially for crops grown on the floor</a:t>
            </a:r>
          </a:p>
          <a:p>
            <a:pPr algn="l"/>
            <a:r>
              <a:rPr lang="en-US"/>
              <a:t>– Will dry the floor quickly, if flood irrigation is used</a:t>
            </a:r>
          </a:p>
          <a:p>
            <a:pPr algn="l"/>
            <a:r>
              <a:rPr lang="en-US"/>
              <a:t>– May need some sidewall and overhead heating</a:t>
            </a:r>
            <a:endParaRPr lang="ar-SA"/>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عنوان 1"/>
          <p:cNvSpPr>
            <a:spLocks noGrp="1"/>
          </p:cNvSpPr>
          <p:nvPr>
            <p:ph type="title"/>
          </p:nvPr>
        </p:nvSpPr>
        <p:spPr/>
        <p:txBody>
          <a:bodyPr/>
          <a:lstStyle/>
          <a:p>
            <a:pPr eaLnBrk="1" hangingPunct="1"/>
            <a:endParaRPr lang="ar-SA" smtClean="0"/>
          </a:p>
        </p:txBody>
      </p:sp>
      <p:pic>
        <p:nvPicPr>
          <p:cNvPr id="43011" name="Picture 2"/>
          <p:cNvPicPr>
            <a:picLocks noGrp="1" noChangeAspect="1" noChangeArrowheads="1"/>
          </p:cNvPicPr>
          <p:nvPr>
            <p:ph idx="1"/>
          </p:nvPr>
        </p:nvPicPr>
        <p:blipFill>
          <a:blip r:embed="rId2"/>
          <a:srcRect/>
          <a:stretch>
            <a:fillRect/>
          </a:stretch>
        </p:blipFill>
        <p:spPr>
          <a:xfrm>
            <a:off x="571500" y="500063"/>
            <a:ext cx="8215313" cy="600075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عنوان 1"/>
          <p:cNvSpPr>
            <a:spLocks noGrp="1"/>
          </p:cNvSpPr>
          <p:nvPr>
            <p:ph type="title"/>
          </p:nvPr>
        </p:nvSpPr>
        <p:spPr/>
        <p:txBody>
          <a:bodyPr/>
          <a:lstStyle/>
          <a:p>
            <a:pPr eaLnBrk="1" hangingPunct="1"/>
            <a:endParaRPr lang="ar-SA" smtClean="0"/>
          </a:p>
        </p:txBody>
      </p:sp>
      <p:pic>
        <p:nvPicPr>
          <p:cNvPr id="53251" name="Picture 2"/>
          <p:cNvPicPr>
            <a:picLocks noGrp="1" noChangeAspect="1" noChangeArrowheads="1"/>
          </p:cNvPicPr>
          <p:nvPr>
            <p:ph idx="1"/>
          </p:nvPr>
        </p:nvPicPr>
        <p:blipFill>
          <a:blip r:embed="rId2"/>
          <a:srcRect l="10934" t="24623" r="5016" b="9084"/>
          <a:stretch>
            <a:fillRect/>
          </a:stretch>
        </p:blipFill>
        <p:spPr>
          <a:xfrm>
            <a:off x="503238" y="714375"/>
            <a:ext cx="8640762" cy="5111750"/>
          </a:xfr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عنوان 1"/>
          <p:cNvSpPr>
            <a:spLocks noGrp="1"/>
          </p:cNvSpPr>
          <p:nvPr>
            <p:ph type="title"/>
          </p:nvPr>
        </p:nvSpPr>
        <p:spPr/>
        <p:txBody>
          <a:bodyPr/>
          <a:lstStyle/>
          <a:p>
            <a:pPr eaLnBrk="1" hangingPunct="1"/>
            <a:endParaRPr lang="ar-SA" smtClean="0"/>
          </a:p>
        </p:txBody>
      </p:sp>
      <p:pic>
        <p:nvPicPr>
          <p:cNvPr id="41987" name="Picture 2"/>
          <p:cNvPicPr>
            <a:picLocks noGrp="1" noChangeAspect="1" noChangeArrowheads="1"/>
          </p:cNvPicPr>
          <p:nvPr>
            <p:ph idx="1"/>
          </p:nvPr>
        </p:nvPicPr>
        <p:blipFill>
          <a:blip r:embed="rId2"/>
          <a:srcRect/>
          <a:stretch>
            <a:fillRect/>
          </a:stretch>
        </p:blipFill>
        <p:spPr>
          <a:xfrm>
            <a:off x="0" y="285750"/>
            <a:ext cx="9144000" cy="62865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عنوان 1"/>
          <p:cNvSpPr>
            <a:spLocks noGrp="1"/>
          </p:cNvSpPr>
          <p:nvPr>
            <p:ph type="title"/>
          </p:nvPr>
        </p:nvSpPr>
        <p:spPr/>
        <p:txBody>
          <a:bodyPr/>
          <a:lstStyle/>
          <a:p>
            <a:pPr eaLnBrk="1" hangingPunct="1"/>
            <a:endParaRPr lang="ar-SA" smtClean="0"/>
          </a:p>
        </p:txBody>
      </p:sp>
      <p:pic>
        <p:nvPicPr>
          <p:cNvPr id="49155" name="Picture 2"/>
          <p:cNvPicPr>
            <a:picLocks noGrp="1" noChangeAspect="1" noChangeArrowheads="1"/>
          </p:cNvPicPr>
          <p:nvPr>
            <p:ph idx="1"/>
          </p:nvPr>
        </p:nvPicPr>
        <p:blipFill>
          <a:blip r:embed="rId2"/>
          <a:srcRect l="14487" t="24623" r="16853" b="15398"/>
          <a:stretch>
            <a:fillRect/>
          </a:stretch>
        </p:blipFill>
        <p:spPr>
          <a:xfrm>
            <a:off x="857250" y="714375"/>
            <a:ext cx="7991475" cy="5235575"/>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i="1" dirty="0" smtClean="0">
                <a:cs typeface="Times New Roman" pitchFamily="18" charset="0"/>
              </a:rPr>
              <a:t>IR-Radiant Heater Systems</a:t>
            </a:r>
            <a:endParaRPr lang="ar-SA" dirty="0"/>
          </a:p>
        </p:txBody>
      </p:sp>
      <p:sp>
        <p:nvSpPr>
          <p:cNvPr id="3" name="عنصر نائب للمحتوى 2"/>
          <p:cNvSpPr>
            <a:spLocks noGrp="1"/>
          </p:cNvSpPr>
          <p:nvPr>
            <p:ph idx="1"/>
          </p:nvPr>
        </p:nvSpPr>
        <p:spPr/>
        <p:txBody>
          <a:bodyPr>
            <a:normAutofit fontScale="47500" lnSpcReduction="20000"/>
          </a:bodyPr>
          <a:lstStyle/>
          <a:p>
            <a:r>
              <a:rPr lang="ar-SA" dirty="0" err="1" smtClean="0"/>
              <a:t>مدفات</a:t>
            </a:r>
            <a:r>
              <a:rPr lang="ar-SA" dirty="0" smtClean="0"/>
              <a:t> </a:t>
            </a:r>
            <a:r>
              <a:rPr lang="en-US" i="1" dirty="0" smtClean="0"/>
              <a:t>IR-Radiant</a:t>
            </a:r>
            <a:r>
              <a:rPr lang="ar-SA" dirty="0" smtClean="0"/>
              <a:t> وهي عبارة عن </a:t>
            </a:r>
            <a:r>
              <a:rPr lang="ar-SA" dirty="0" err="1" smtClean="0"/>
              <a:t>انابيب</a:t>
            </a:r>
            <a:r>
              <a:rPr lang="ar-SA" dirty="0" smtClean="0"/>
              <a:t> </a:t>
            </a:r>
            <a:r>
              <a:rPr lang="ar-SA" dirty="0" err="1" smtClean="0"/>
              <a:t>ستيل</a:t>
            </a:r>
            <a:r>
              <a:rPr lang="ar-SA" dirty="0" smtClean="0"/>
              <a:t> بقطر 4 انج مملوءة بغاز الاحتراق معلقة فوق النباتات على طول البيت الزجاجي</a:t>
            </a:r>
            <a:endParaRPr lang="en-US" dirty="0" smtClean="0"/>
          </a:p>
          <a:p>
            <a:r>
              <a:rPr lang="ar-SA" dirty="0" smtClean="0"/>
              <a:t>وعبر الخط </a:t>
            </a:r>
            <a:r>
              <a:rPr lang="ar-SA" dirty="0" err="1" smtClean="0"/>
              <a:t>الالمنيوم</a:t>
            </a:r>
            <a:r>
              <a:rPr lang="ar-SA" dirty="0" smtClean="0"/>
              <a:t> العاكس تخرج الحرارة. تمتص </a:t>
            </a:r>
            <a:r>
              <a:rPr lang="ar-SA" dirty="0" err="1" smtClean="0"/>
              <a:t>االنباتات</a:t>
            </a:r>
            <a:r>
              <a:rPr lang="ar-SA" dirty="0" smtClean="0"/>
              <a:t> </a:t>
            </a:r>
            <a:r>
              <a:rPr lang="ar-SA" dirty="0" err="1" smtClean="0"/>
              <a:t>والارضية</a:t>
            </a:r>
            <a:r>
              <a:rPr lang="ar-SA" dirty="0" smtClean="0"/>
              <a:t> والمناضد اغلبها</a:t>
            </a:r>
            <a:endParaRPr lang="en-US" dirty="0" smtClean="0"/>
          </a:p>
          <a:p>
            <a:r>
              <a:rPr lang="ar-SA" dirty="0" err="1" smtClean="0"/>
              <a:t>اكثر</a:t>
            </a:r>
            <a:r>
              <a:rPr lang="ar-SA" dirty="0" smtClean="0"/>
              <a:t> الوقود كفاءة هو الغاز الطبيعي </a:t>
            </a:r>
            <a:r>
              <a:rPr lang="ar-SA" dirty="0" err="1" smtClean="0"/>
              <a:t>اوالبروبان</a:t>
            </a:r>
            <a:endParaRPr lang="en-US" dirty="0" smtClean="0"/>
          </a:p>
          <a:p>
            <a:r>
              <a:rPr lang="ar-SA" dirty="0" err="1" smtClean="0"/>
              <a:t>المدافئ</a:t>
            </a:r>
            <a:r>
              <a:rPr lang="ar-SA" dirty="0" smtClean="0"/>
              <a:t> يجب أن تكون على الأقل 5 قدم بعيداً عن النباتات و4 قدم من السقف و10 قدم من الجدران لمنع </a:t>
            </a:r>
            <a:r>
              <a:rPr lang="ar-SA" dirty="0" err="1" smtClean="0"/>
              <a:t>الاضرار</a:t>
            </a:r>
            <a:endParaRPr lang="en-US" dirty="0" smtClean="0"/>
          </a:p>
          <a:p>
            <a:r>
              <a:rPr lang="ar-SA" dirty="0" smtClean="0"/>
              <a:t>توضع المدفئ على مسافة 20 قدم فيما بينها</a:t>
            </a:r>
            <a:endParaRPr lang="en-US" dirty="0" smtClean="0"/>
          </a:p>
          <a:p>
            <a:r>
              <a:rPr lang="ar-SA" dirty="0" smtClean="0"/>
              <a:t>تنقل الحرارة قليلا بالهواء</a:t>
            </a:r>
          </a:p>
          <a:p>
            <a:r>
              <a:rPr lang="ar-SA" dirty="0" smtClean="0"/>
              <a:t>تدفئ مساحة ضعفين الارتفاع ، </a:t>
            </a:r>
            <a:r>
              <a:rPr lang="ar-SA" dirty="0" err="1" smtClean="0"/>
              <a:t>اذ</a:t>
            </a:r>
            <a:r>
              <a:rPr lang="ar-SA" dirty="0" smtClean="0"/>
              <a:t> </a:t>
            </a:r>
            <a:r>
              <a:rPr lang="ar-SA" dirty="0" err="1" smtClean="0"/>
              <a:t>ان</a:t>
            </a:r>
            <a:r>
              <a:rPr lang="ar-SA" dirty="0" smtClean="0"/>
              <a:t> ارتفاع 10 قدم يدفئ 20 قدم  من مساحة البيت</a:t>
            </a:r>
          </a:p>
          <a:p>
            <a:r>
              <a:rPr lang="ar-SA" dirty="0" smtClean="0"/>
              <a:t>يظلل سقف البيت</a:t>
            </a:r>
          </a:p>
          <a:p>
            <a:r>
              <a:rPr lang="ar-SA" dirty="0" smtClean="0"/>
              <a:t>تستعمل مراوح </a:t>
            </a:r>
            <a:r>
              <a:rPr lang="en-US" dirty="0" smtClean="0"/>
              <a:t>HAF</a:t>
            </a:r>
            <a:r>
              <a:rPr lang="ar-SA" dirty="0" smtClean="0"/>
              <a:t> بسرعة قليلة</a:t>
            </a:r>
          </a:p>
          <a:p>
            <a:r>
              <a:rPr lang="ar-SA" dirty="0" smtClean="0"/>
              <a:t>مميزاتها </a:t>
            </a:r>
          </a:p>
          <a:p>
            <a:pPr rtl="0"/>
            <a:r>
              <a:rPr lang="ar-SA" dirty="0" smtClean="0"/>
              <a:t>يتم تسخين </a:t>
            </a:r>
            <a:r>
              <a:rPr lang="ar-SA" dirty="0" err="1" smtClean="0"/>
              <a:t>الارضية</a:t>
            </a:r>
            <a:r>
              <a:rPr lang="ar-SA" dirty="0" smtClean="0"/>
              <a:t>  والنباتات مباشرة دون تسخين  كل حجم الهواء</a:t>
            </a:r>
            <a:endParaRPr lang="en-US" sz="4400" dirty="0" smtClean="0"/>
          </a:p>
          <a:p>
            <a:pPr rtl="0"/>
            <a:r>
              <a:rPr lang="ar-SA" dirty="0" err="1" smtClean="0"/>
              <a:t>ولايتاثر</a:t>
            </a:r>
            <a:r>
              <a:rPr lang="ar-SA" dirty="0" smtClean="0"/>
              <a:t> بتكرار فتح </a:t>
            </a:r>
            <a:r>
              <a:rPr lang="ar-SA" dirty="0" err="1" smtClean="0"/>
              <a:t>الابواب</a:t>
            </a:r>
            <a:endParaRPr lang="en-US" sz="4400" dirty="0" smtClean="0"/>
          </a:p>
          <a:p>
            <a:pPr rtl="0"/>
            <a:r>
              <a:rPr lang="ar-SA" dirty="0" smtClean="0"/>
              <a:t>يتم تسخين المكان المطلوب دون الحاجة </a:t>
            </a:r>
            <a:r>
              <a:rPr lang="ar-SA" dirty="0" err="1" smtClean="0"/>
              <a:t>الى</a:t>
            </a:r>
            <a:r>
              <a:rPr lang="ar-SA" dirty="0" smtClean="0"/>
              <a:t> تدفئة كامل البيت</a:t>
            </a:r>
            <a:endParaRPr lang="en-US" sz="4400" dirty="0" smtClean="0"/>
          </a:p>
          <a:p>
            <a:pPr rtl="0"/>
            <a:r>
              <a:rPr lang="ar-SA" dirty="0" smtClean="0"/>
              <a:t>قلة استخدام الوقود</a:t>
            </a:r>
            <a:endParaRPr lang="en-US" sz="4400" dirty="0" smtClean="0"/>
          </a:p>
          <a:p>
            <a:r>
              <a:rPr lang="ar-SA" dirty="0" smtClean="0"/>
              <a:t>ويقلل من انتشار الفطريات ويحسن النوعية</a:t>
            </a:r>
            <a:endParaRPr lang="ar-SA"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r>
              <a:rPr lang="en-US" dirty="0" smtClean="0"/>
              <a:t>Radiant heat “travels from the hot tubes at the speed of light and warms the crop surfaces directly without having to heat the air in between. The absorbed radiant heat keeps the crop surface temperatures above the air temperature on the crop zone. Therefore the moisture always present in greenhouse air cannot condense out on the crop surfaces.</a:t>
            </a:r>
            <a:endParaRPr lang="ar-SA"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rtlCol="1">
            <a:noAutofit/>
          </a:bodyPr>
          <a:lstStyle/>
          <a:p>
            <a:pPr eaLnBrk="1" fontAlgn="auto" hangingPunct="1">
              <a:spcAft>
                <a:spcPts val="0"/>
              </a:spcAft>
              <a:defRPr/>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Heat load due to conduction (Q</a:t>
            </a:r>
            <a:r>
              <a:rPr lang="en-US" sz="3600"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b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ar-SA"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حمل  الحرارة الناتج عن التوصيل </a:t>
            </a:r>
            <a:endParaRPr lang="ar-SA"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عنصر نائب للمحتوى 2"/>
          <p:cNvSpPr>
            <a:spLocks noGrp="1"/>
          </p:cNvSpPr>
          <p:nvPr>
            <p:ph idx="1"/>
          </p:nvPr>
        </p:nvSpPr>
        <p:spPr/>
        <p:txBody>
          <a:bodyPr rtlCol="1">
            <a:normAutofit fontScale="92500"/>
          </a:bodyPr>
          <a:lstStyle/>
          <a:p>
            <a:pPr eaLnBrk="1" fontAlgn="auto" hangingPunct="1">
              <a:spcAft>
                <a:spcPts val="0"/>
              </a:spcAft>
              <a:defRPr/>
            </a:pPr>
            <a:r>
              <a:rPr lang="ar-SA" dirty="0" smtClean="0"/>
              <a:t>التوصيل هو عبارة عن انتقال الحرارة خلال مواد الهيكل وان ذلك يعتمد على طبيعة الهيكل وهذا يرجع </a:t>
            </a:r>
            <a:r>
              <a:rPr lang="ar-SA" dirty="0" err="1" smtClean="0"/>
              <a:t>الى</a:t>
            </a:r>
            <a:r>
              <a:rPr lang="ar-SA" dirty="0" smtClean="0"/>
              <a:t> معامل التوصيل الحراري </a:t>
            </a:r>
            <a:r>
              <a:rPr lang="en-US" dirty="0" smtClean="0"/>
              <a:t>U)</a:t>
            </a:r>
            <a:r>
              <a:rPr lang="ar-SA" dirty="0" smtClean="0"/>
              <a:t>) </a:t>
            </a:r>
            <a:r>
              <a:rPr lang="en-US" dirty="0" smtClean="0"/>
              <a:t>heat transfer value</a:t>
            </a:r>
            <a:r>
              <a:rPr lang="ar-SA" dirty="0" smtClean="0"/>
              <a:t> وكذلك مساحة سطح البيت الزجاجي </a:t>
            </a:r>
            <a:r>
              <a:rPr lang="en-US" dirty="0" smtClean="0"/>
              <a:t>surface area of the greenhouse </a:t>
            </a:r>
            <a:r>
              <a:rPr lang="ar-SA" dirty="0" smtClean="0"/>
              <a:t> </a:t>
            </a:r>
            <a:r>
              <a:rPr lang="en-US" dirty="0" smtClean="0"/>
              <a:t>(SA)</a:t>
            </a:r>
            <a:r>
              <a:rPr lang="ar-SA" dirty="0" smtClean="0"/>
              <a:t>الذي يشمل مساحة السقف وكل الجدران كما يعتمد على </a:t>
            </a:r>
            <a:r>
              <a:rPr lang="el-GR" dirty="0" smtClean="0"/>
              <a:t> Δ</a:t>
            </a:r>
            <a:r>
              <a:rPr lang="en-US" dirty="0" smtClean="0"/>
              <a:t>T</a:t>
            </a:r>
            <a:r>
              <a:rPr lang="ar-SA" dirty="0" smtClean="0"/>
              <a:t> </a:t>
            </a:r>
            <a:r>
              <a:rPr lang="en-US" b="1" dirty="0" smtClean="0"/>
              <a:t>Temperature difference</a:t>
            </a:r>
            <a:r>
              <a:rPr lang="ar-SA" b="1" dirty="0" smtClean="0"/>
              <a:t> </a:t>
            </a:r>
            <a:r>
              <a:rPr lang="ar-SA" sz="3000" dirty="0" smtClean="0"/>
              <a:t>وهي عبارة عن الفرق بين درجة الحرارة داخل البيت </a:t>
            </a:r>
            <a:r>
              <a:rPr lang="ar-SA" sz="3000" dirty="0" err="1" smtClean="0"/>
              <a:t>وادنى</a:t>
            </a:r>
            <a:r>
              <a:rPr lang="ar-SA" sz="3000" dirty="0" smtClean="0"/>
              <a:t> درجة حرارة خارج البيت</a:t>
            </a:r>
            <a:endParaRPr lang="en-US" dirty="0" smtClean="0"/>
          </a:p>
          <a:p>
            <a:pPr eaLnBrk="1" fontAlgn="auto" hangingPunct="1">
              <a:spcAft>
                <a:spcPts val="0"/>
              </a:spcAft>
              <a:defRPr/>
            </a:pPr>
            <a:r>
              <a:rPr lang="en-US" dirty="0" smtClean="0"/>
              <a:t> Q</a:t>
            </a:r>
            <a:r>
              <a:rPr lang="en-US" baseline="-25000" dirty="0" smtClean="0"/>
              <a:t>C</a:t>
            </a:r>
            <a:r>
              <a:rPr lang="en-US" dirty="0" smtClean="0"/>
              <a:t> = (U x SA x ΔT) / 1000</a:t>
            </a:r>
          </a:p>
          <a:p>
            <a:pPr eaLnBrk="1" fontAlgn="auto" hangingPunct="1">
              <a:spcAft>
                <a:spcPts val="0"/>
              </a:spcAft>
              <a:defRPr/>
            </a:pPr>
            <a:r>
              <a:rPr lang="ar-SA" dirty="0" smtClean="0"/>
              <a:t>وهذه تحسب </a:t>
            </a:r>
            <a:r>
              <a:rPr lang="ar-SA" dirty="0" err="1" smtClean="0"/>
              <a:t>ب</a:t>
            </a:r>
            <a:r>
              <a:rPr lang="en-US" dirty="0" smtClean="0"/>
              <a:t>kilowatts (kW)</a:t>
            </a:r>
          </a:p>
          <a:p>
            <a:pPr eaLnBrk="1" fontAlgn="auto" hangingPunct="1">
              <a:spcAft>
                <a:spcPts val="0"/>
              </a:spcAft>
              <a:defRPr/>
            </a:pPr>
            <a:endParaRPr lang="ar-SA" dirty="0" smtClean="0"/>
          </a:p>
          <a:p>
            <a:pPr eaLnBrk="1" fontAlgn="auto" hangingPunct="1">
              <a:spcAft>
                <a:spcPts val="0"/>
              </a:spcAft>
              <a:defRPr/>
            </a:pPr>
            <a:endParaRPr lang="ar-SA" dirty="0" smtClean="0"/>
          </a:p>
          <a:p>
            <a:pPr eaLnBrk="1" fontAlgn="auto" hangingPunct="1">
              <a:spcAft>
                <a:spcPts val="0"/>
              </a:spcAft>
              <a:defRPr/>
            </a:pPr>
            <a:endParaRPr lang="ar-SA"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a:p>
        </p:txBody>
      </p:sp>
      <p:pic>
        <p:nvPicPr>
          <p:cNvPr id="2050" name="Picture 2" descr="C:\Documents and Settings\XPPRESP3\My Documents\Downloads\infraredHeaterInfo.gif"/>
          <p:cNvPicPr>
            <a:picLocks noChangeAspect="1" noChangeArrowheads="1"/>
          </p:cNvPicPr>
          <p:nvPr/>
        </p:nvPicPr>
        <p:blipFill>
          <a:blip r:embed="rId2"/>
          <a:srcRect/>
          <a:stretch>
            <a:fillRect/>
          </a:stretch>
        </p:blipFill>
        <p:spPr bwMode="auto">
          <a:xfrm>
            <a:off x="1714480" y="500042"/>
            <a:ext cx="5572164" cy="6309127"/>
          </a:xfrm>
          <a:prstGeom prst="rect">
            <a:avLst/>
          </a:prstGeom>
          <a:ln>
            <a:noFill/>
          </a:ln>
          <a:effectLst>
            <a:softEdge rad="112500"/>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infrared-heaters</a:t>
            </a:r>
            <a:endParaRPr lang="ar-SA" dirty="0"/>
          </a:p>
        </p:txBody>
      </p:sp>
      <p:pic>
        <p:nvPicPr>
          <p:cNvPr id="1026" name="Picture 2" descr="C:\Documents and Settings\XPPRESP3\My Documents\Downloads\Synergy_High_Intensity_Radiant_Infrared_Heating_System6.gif"/>
          <p:cNvPicPr>
            <a:picLocks noChangeAspect="1" noChangeArrowheads="1"/>
          </p:cNvPicPr>
          <p:nvPr/>
        </p:nvPicPr>
        <p:blipFill>
          <a:blip r:embed="rId2"/>
          <a:srcRect/>
          <a:stretch>
            <a:fillRect/>
          </a:stretch>
        </p:blipFill>
        <p:spPr bwMode="auto">
          <a:xfrm>
            <a:off x="-428660" y="928670"/>
            <a:ext cx="4895850" cy="3562350"/>
          </a:xfrm>
          <a:prstGeom prst="rect">
            <a:avLst/>
          </a:prstGeom>
          <a:noFill/>
        </p:spPr>
      </p:pic>
      <p:pic>
        <p:nvPicPr>
          <p:cNvPr id="1027" name="Picture 3" descr="C:\Documents and Settings\XPPRESP3\My Documents\Downloads\PATHEAT.jpg"/>
          <p:cNvPicPr>
            <a:picLocks noGrp="1" noChangeAspect="1" noChangeArrowheads="1"/>
          </p:cNvPicPr>
          <p:nvPr>
            <p:ph idx="1"/>
          </p:nvPr>
        </p:nvPicPr>
        <p:blipFill>
          <a:blip r:embed="rId3"/>
          <a:srcRect/>
          <a:stretch>
            <a:fillRect/>
          </a:stretch>
        </p:blipFill>
        <p:spPr bwMode="auto">
          <a:xfrm>
            <a:off x="6000760" y="1500174"/>
            <a:ext cx="3357586" cy="3720142"/>
          </a:xfrm>
          <a:prstGeom prst="rect">
            <a:avLst/>
          </a:prstGeom>
          <a:noFill/>
        </p:spPr>
      </p:pic>
      <p:pic>
        <p:nvPicPr>
          <p:cNvPr id="1028" name="Picture 4" descr="C:\Documents and Settings\XPPRESP3\My Documents\Downloads\infrared-heaters-1 (1).jpg"/>
          <p:cNvPicPr>
            <a:picLocks noChangeAspect="1" noChangeArrowheads="1"/>
          </p:cNvPicPr>
          <p:nvPr/>
        </p:nvPicPr>
        <p:blipFill>
          <a:blip r:embed="rId4"/>
          <a:srcRect/>
          <a:stretch>
            <a:fillRect/>
          </a:stretch>
        </p:blipFill>
        <p:spPr bwMode="auto">
          <a:xfrm>
            <a:off x="1643042" y="4000500"/>
            <a:ext cx="3810000" cy="28575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2050" name="Picture 2" descr="C:\Documents and Settings\XPPRESP3\My Documents\Downloads\radiant_heater.jpg"/>
          <p:cNvPicPr>
            <a:picLocks noGrp="1" noChangeAspect="1" noChangeArrowheads="1"/>
          </p:cNvPicPr>
          <p:nvPr>
            <p:ph idx="1"/>
          </p:nvPr>
        </p:nvPicPr>
        <p:blipFill>
          <a:blip r:embed="rId2"/>
          <a:srcRect/>
          <a:stretch>
            <a:fillRect/>
          </a:stretch>
        </p:blipFill>
        <p:spPr bwMode="auto">
          <a:xfrm>
            <a:off x="1948253" y="1600200"/>
            <a:ext cx="5247493" cy="4525963"/>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1026" name="Picture 2" descr="C:\Documents and Settings\XPPRESP3\My Documents\Downloads\Blackheat_U&amp;L.jpg"/>
          <p:cNvPicPr>
            <a:picLocks noGrp="1" noChangeAspect="1" noChangeArrowheads="1"/>
          </p:cNvPicPr>
          <p:nvPr>
            <p:ph idx="1"/>
          </p:nvPr>
        </p:nvPicPr>
        <p:blipFill>
          <a:blip r:embed="rId2"/>
          <a:srcRect/>
          <a:stretch>
            <a:fillRect/>
          </a:stretch>
        </p:blipFill>
        <p:spPr bwMode="auto">
          <a:xfrm>
            <a:off x="2190750" y="2639219"/>
            <a:ext cx="4762500" cy="2447925"/>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098" name="Picture 2" descr="C:\Documents and Settings\XPPRESP3\My Documents\Downloads\Agra Tech - Radiant Heaters 01 (1).jpg"/>
          <p:cNvPicPr>
            <a:picLocks noGrp="1" noChangeAspect="1" noChangeArrowheads="1"/>
          </p:cNvPicPr>
          <p:nvPr>
            <p:ph idx="1"/>
          </p:nvPr>
        </p:nvPicPr>
        <p:blipFill>
          <a:blip r:embed="rId2"/>
          <a:srcRect/>
          <a:stretch>
            <a:fillRect/>
          </a:stretch>
        </p:blipFill>
        <p:spPr bwMode="auto">
          <a:xfrm>
            <a:off x="2667000" y="2591594"/>
            <a:ext cx="3810000" cy="2543175"/>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3074" name="Picture 2" descr="C:\Documents and Settings\XPPRESP3\My Documents\Downloads\radiant-heat-ia-greeenhouse-4.jpg"/>
          <p:cNvPicPr>
            <a:picLocks noGrp="1" noChangeAspect="1" noChangeArrowheads="1"/>
          </p:cNvPicPr>
          <p:nvPr>
            <p:ph idx="1"/>
          </p:nvPr>
        </p:nvPicPr>
        <p:blipFill>
          <a:blip r:embed="rId2"/>
          <a:srcRect/>
          <a:stretch>
            <a:fillRect/>
          </a:stretch>
        </p:blipFill>
        <p:spPr bwMode="auto">
          <a:xfrm>
            <a:off x="1135574" y="1285860"/>
            <a:ext cx="5793880" cy="4345411"/>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a:p>
        </p:txBody>
      </p:sp>
      <p:pic>
        <p:nvPicPr>
          <p:cNvPr id="4" name="Picture 4"/>
          <p:cNvPicPr>
            <a:picLocks noChangeAspect="1" noChangeArrowheads="1"/>
          </p:cNvPicPr>
          <p:nvPr/>
        </p:nvPicPr>
        <p:blipFill>
          <a:blip r:embed="rId2"/>
          <a:srcRect/>
          <a:stretch>
            <a:fillRect/>
          </a:stretch>
        </p:blipFill>
        <p:spPr>
          <a:xfrm>
            <a:off x="3708400" y="2349500"/>
            <a:ext cx="4094163" cy="2835275"/>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عنوان 1"/>
          <p:cNvSpPr>
            <a:spLocks noGrp="1"/>
          </p:cNvSpPr>
          <p:nvPr>
            <p:ph type="title"/>
          </p:nvPr>
        </p:nvSpPr>
        <p:spPr>
          <a:xfrm>
            <a:off x="214313" y="-142875"/>
            <a:ext cx="8229600" cy="1143000"/>
          </a:xfrm>
        </p:spPr>
        <p:style>
          <a:lnRef idx="2">
            <a:schemeClr val="accent2"/>
          </a:lnRef>
          <a:fillRef idx="1">
            <a:schemeClr val="lt1"/>
          </a:fillRef>
          <a:effectRef idx="0">
            <a:schemeClr val="accent2"/>
          </a:effectRef>
          <a:fontRef idx="minor">
            <a:schemeClr val="dk1"/>
          </a:fontRef>
        </p:style>
        <p:txBody>
          <a:bodyPr/>
          <a:lstStyle/>
          <a:p>
            <a:pPr algn="l" eaLnBrk="1" hangingPunct="1"/>
            <a:r>
              <a:rPr lang="en-US" i="1" dirty="0" smtClean="0">
                <a:cs typeface="Times New Roman" pitchFamily="18" charset="0"/>
              </a:rPr>
              <a:t>IR-Radiant Heater Systems</a:t>
            </a:r>
            <a:endParaRPr lang="ar-SA" dirty="0" smtClean="0"/>
          </a:p>
        </p:txBody>
      </p:sp>
      <p:sp>
        <p:nvSpPr>
          <p:cNvPr id="54275" name="عنصر نائب للمحتوى 2"/>
          <p:cNvSpPr>
            <a:spLocks noGrp="1"/>
          </p:cNvSpPr>
          <p:nvPr>
            <p:ph idx="1"/>
          </p:nvPr>
        </p:nvSpPr>
        <p:spPr>
          <a:xfrm>
            <a:off x="142875" y="1428750"/>
            <a:ext cx="8715375" cy="3429000"/>
          </a:xfrm>
        </p:spPr>
        <p:txBody>
          <a:bodyPr>
            <a:normAutofit fontScale="70000" lnSpcReduction="20000"/>
          </a:bodyPr>
          <a:lstStyle/>
          <a:p>
            <a:pPr algn="l">
              <a:buNone/>
            </a:pPr>
            <a:r>
              <a:rPr lang="en-US" sz="2000" i="1" dirty="0" smtClean="0">
                <a:cs typeface="Arial" pitchFamily="34" charset="0"/>
              </a:rPr>
              <a:t>IR-Radiant Heater Systems</a:t>
            </a:r>
            <a:r>
              <a:rPr lang="en-US" sz="2000" dirty="0" smtClean="0">
                <a:cs typeface="Arial" pitchFamily="34" charset="0"/>
              </a:rPr>
              <a:t> 4” diameter steel pipes filled with burning gas suspended over plants full length of greenhouse</a:t>
            </a:r>
          </a:p>
          <a:p>
            <a:pPr algn="l">
              <a:buNone/>
            </a:pPr>
            <a:r>
              <a:rPr lang="en-US" sz="2000" dirty="0" smtClean="0">
                <a:cs typeface="Arial" pitchFamily="34" charset="0"/>
              </a:rPr>
              <a:t>– Over-line aluminum reflector bounces IR down to ground / plants</a:t>
            </a:r>
          </a:p>
          <a:p>
            <a:pPr algn="l">
              <a:buNone/>
            </a:pPr>
            <a:r>
              <a:rPr lang="en-US" sz="2000" dirty="0" smtClean="0">
                <a:cs typeface="Arial" pitchFamily="34" charset="0"/>
              </a:rPr>
              <a:t>– Little air absorption of heat; plants / ground / benches absorb most</a:t>
            </a:r>
          </a:p>
          <a:p>
            <a:pPr algn="l">
              <a:buNone/>
            </a:pPr>
            <a:r>
              <a:rPr lang="en-US" sz="2000" dirty="0" smtClean="0">
                <a:cs typeface="Arial" pitchFamily="34" charset="0"/>
              </a:rPr>
              <a:t>– Fuel efficient: burn natural gas or propane</a:t>
            </a:r>
          </a:p>
          <a:p>
            <a:pPr algn="l">
              <a:buNone/>
            </a:pPr>
            <a:r>
              <a:rPr lang="en-US" sz="2000" dirty="0" smtClean="0">
                <a:cs typeface="Arial" pitchFamily="34" charset="0"/>
              </a:rPr>
              <a:t>Heaters must be at least 5’ away from plants, 4’ from roof, and 10’ from walls to prevent damage</a:t>
            </a:r>
          </a:p>
          <a:p>
            <a:pPr algn="l">
              <a:buNone/>
            </a:pPr>
            <a:r>
              <a:rPr lang="en-US" sz="2000" dirty="0" smtClean="0">
                <a:cs typeface="Arial" pitchFamily="34" charset="0"/>
              </a:rPr>
              <a:t>– Heaters placed 20-30’ apart</a:t>
            </a:r>
          </a:p>
          <a:p>
            <a:pPr algn="l">
              <a:buNone/>
            </a:pPr>
            <a:r>
              <a:rPr lang="en-US" sz="2000" dirty="0" smtClean="0">
                <a:cs typeface="Arial" pitchFamily="34" charset="0"/>
              </a:rPr>
              <a:t>– Little heat is transferred to air   </a:t>
            </a:r>
          </a:p>
          <a:p>
            <a:pPr algn="l">
              <a:buNone/>
            </a:pPr>
            <a:endParaRPr lang="ar-SA" sz="2000" dirty="0" smtClean="0"/>
          </a:p>
          <a:p>
            <a:pPr algn="l">
              <a:buNone/>
            </a:pPr>
            <a:r>
              <a:rPr lang="en-US" sz="2000" dirty="0" smtClean="0"/>
              <a:t>– Will heat an area 2 times the height</a:t>
            </a:r>
          </a:p>
          <a:p>
            <a:pPr algn="l">
              <a:buNone/>
            </a:pPr>
            <a:r>
              <a:rPr lang="en-US" sz="2000" dirty="0" smtClean="0"/>
              <a:t>• 10’ high heaters will heat a 20’ wide floor space</a:t>
            </a:r>
          </a:p>
          <a:p>
            <a:pPr algn="l">
              <a:buNone/>
            </a:pPr>
            <a:r>
              <a:rPr lang="en-US" sz="2000" dirty="0" smtClean="0"/>
              <a:t>– Overhead</a:t>
            </a:r>
          </a:p>
          <a:p>
            <a:pPr algn="l">
              <a:buNone/>
            </a:pPr>
            <a:r>
              <a:rPr lang="ar-SA" sz="2000" dirty="0" smtClean="0"/>
              <a:t>  </a:t>
            </a:r>
            <a:r>
              <a:rPr lang="en-US" sz="2000" dirty="0" smtClean="0"/>
              <a:t>• Shadows</a:t>
            </a:r>
            <a:endParaRPr lang="ar-SA" sz="2000" dirty="0" smtClean="0"/>
          </a:p>
          <a:p>
            <a:pPr algn="l">
              <a:buNone/>
            </a:pPr>
            <a:r>
              <a:rPr lang="en-US" sz="1600" dirty="0" smtClean="0"/>
              <a:t>Use only reduced velocity HAF for circulation</a:t>
            </a:r>
            <a:endParaRPr lang="ar-SA" sz="2000" dirty="0" smtClean="0"/>
          </a:p>
          <a:p>
            <a:pPr algn="l">
              <a:buNone/>
            </a:pPr>
            <a:r>
              <a:rPr lang="ar-SA" sz="2000" dirty="0" smtClean="0"/>
              <a:t>    </a:t>
            </a:r>
            <a:endParaRPr lang="ar-SA" dirty="0" smtClean="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p:txBody>
          <a:bodyPr/>
          <a:lstStyle/>
          <a:p>
            <a:pPr eaLnBrk="1" hangingPunct="1"/>
            <a:endParaRPr lang="en-US" smtClean="0">
              <a:cs typeface="Times New Roman" pitchFamily="18" charset="0"/>
            </a:endParaRPr>
          </a:p>
        </p:txBody>
      </p:sp>
      <p:sp>
        <p:nvSpPr>
          <p:cNvPr id="4" name="عنصر نائب للمحتوى 3"/>
          <p:cNvSpPr>
            <a:spLocks noGrp="1"/>
          </p:cNvSpPr>
          <p:nvPr>
            <p:ph idx="1"/>
          </p:nvPr>
        </p:nvSpPr>
        <p:spPr/>
        <p:txBody>
          <a:bodyPr/>
          <a:lstStyle/>
          <a:p>
            <a:endParaRPr lang="ar-SA"/>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rtlCol="1">
            <a:normAutofit/>
          </a:bodyPr>
          <a:lstStyle/>
          <a:p>
            <a:pPr eaLnBrk="1" fontAlgn="auto" hangingPunct="1">
              <a:spcAft>
                <a:spcPts val="0"/>
              </a:spcAft>
              <a:defRPr/>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Heat transfer values</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195" name="عنصر نائب للمحتوى 3"/>
          <p:cNvPicPr>
            <a:picLocks noGrp="1"/>
          </p:cNvPicPr>
          <p:nvPr>
            <p:ph idx="1"/>
          </p:nvPr>
        </p:nvPicPr>
        <p:blipFill>
          <a:blip r:embed="rId2"/>
          <a:srcRect l="2444" t="9225" r="43295" b="34091"/>
          <a:stretch>
            <a:fillRect/>
          </a:stretch>
        </p:blipFill>
        <p:spPr>
          <a:xfrm>
            <a:off x="1763713" y="1557338"/>
            <a:ext cx="5775325" cy="4525962"/>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3074" name="Picture 2"/>
          <p:cNvPicPr>
            <a:picLocks noChangeAspect="1" noChangeArrowheads="1"/>
          </p:cNvPicPr>
          <p:nvPr/>
        </p:nvPicPr>
        <p:blipFill>
          <a:blip r:embed="rId2"/>
          <a:srcRect l="21680" t="42968" r="20312" b="30469"/>
          <a:stretch>
            <a:fillRect/>
          </a:stretch>
        </p:blipFill>
        <p:spPr bwMode="auto">
          <a:xfrm>
            <a:off x="571472" y="1571612"/>
            <a:ext cx="7072362" cy="2428892"/>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عنوان 1"/>
          <p:cNvSpPr>
            <a:spLocks noGrp="1"/>
          </p:cNvSpPr>
          <p:nvPr>
            <p:ph type="title"/>
          </p:nvPr>
        </p:nvSpPr>
        <p:spPr>
          <a:xfrm flipH="1">
            <a:off x="-214313" y="285750"/>
            <a:ext cx="9001126" cy="1500188"/>
          </a:xfrm>
        </p:spPr>
        <p:txBody>
          <a:bodyPr/>
          <a:lstStyle/>
          <a:p>
            <a:endParaRPr lang="ar-SA" smtClean="0"/>
          </a:p>
        </p:txBody>
      </p:sp>
      <p:sp>
        <p:nvSpPr>
          <p:cNvPr id="33795" name="عنصر نائب للمحتوى 2"/>
          <p:cNvSpPr>
            <a:spLocks noGrp="1"/>
          </p:cNvSpPr>
          <p:nvPr>
            <p:ph idx="1"/>
          </p:nvPr>
        </p:nvSpPr>
        <p:spPr>
          <a:xfrm>
            <a:off x="428625" y="428625"/>
            <a:ext cx="7900988" cy="4554538"/>
          </a:xfrm>
        </p:spPr>
        <p:txBody>
          <a:bodyPr>
            <a:normAutofit fontScale="85000" lnSpcReduction="10000"/>
          </a:bodyPr>
          <a:lstStyle/>
          <a:p>
            <a:pPr algn="l">
              <a:buFont typeface="Arial" pitchFamily="34" charset="0"/>
              <a:buNone/>
            </a:pPr>
            <a:r>
              <a:rPr lang="ar-SA" sz="1800" dirty="0" smtClean="0"/>
              <a:t>كل نظام يحتوي على غرفة احتراق  </a:t>
            </a:r>
            <a:r>
              <a:rPr lang="en-US" sz="1800" dirty="0" smtClean="0">
                <a:cs typeface="Arial" pitchFamily="34" charset="0"/>
              </a:rPr>
              <a:t>Each has a self-contained fire box / combustion chamber</a:t>
            </a:r>
          </a:p>
          <a:p>
            <a:pPr algn="l"/>
            <a:r>
              <a:rPr lang="ar-SA" sz="1800" dirty="0" smtClean="0"/>
              <a:t>  </a:t>
            </a:r>
            <a:r>
              <a:rPr lang="en-US" sz="1800" dirty="0" smtClean="0">
                <a:cs typeface="Arial" pitchFamily="34" charset="0"/>
              </a:rPr>
              <a:t> </a:t>
            </a:r>
            <a:r>
              <a:rPr lang="ar-SA" sz="1800" dirty="0" err="1" smtClean="0"/>
              <a:t>ان</a:t>
            </a:r>
            <a:r>
              <a:rPr lang="ar-SA" sz="1800" dirty="0" smtClean="0"/>
              <a:t> </a:t>
            </a:r>
            <a:r>
              <a:rPr lang="ar-SA" sz="1800" dirty="0" err="1" smtClean="0"/>
              <a:t>الابخرة</a:t>
            </a:r>
            <a:r>
              <a:rPr lang="ar-SA" sz="1800" dirty="0" smtClean="0"/>
              <a:t> الحارة ترتفع في داخل المبادلات الحرارية مسخنة بذلك جدران </a:t>
            </a:r>
            <a:r>
              <a:rPr lang="ar-SA" sz="1800" dirty="0" err="1" smtClean="0"/>
              <a:t>الانبوب</a:t>
            </a:r>
            <a:r>
              <a:rPr lang="ar-SA" sz="1800" dirty="0" smtClean="0"/>
              <a:t>   </a:t>
            </a:r>
            <a:r>
              <a:rPr lang="en-US" sz="1800" dirty="0" smtClean="0">
                <a:cs typeface="Arial" pitchFamily="34" charset="0"/>
              </a:rPr>
              <a:t>• Hot fumes rise inside heat</a:t>
            </a:r>
          </a:p>
          <a:p>
            <a:pPr algn="l"/>
            <a:r>
              <a:rPr lang="en-US" sz="1800" dirty="0" smtClean="0">
                <a:cs typeface="Arial" pitchFamily="34" charset="0"/>
              </a:rPr>
              <a:t>exchanger, heating the tube</a:t>
            </a:r>
          </a:p>
          <a:p>
            <a:pPr algn="l"/>
            <a:r>
              <a:rPr lang="en-US" sz="1800" dirty="0" smtClean="0">
                <a:cs typeface="Arial" pitchFamily="34" charset="0"/>
              </a:rPr>
              <a:t>walls</a:t>
            </a:r>
          </a:p>
          <a:p>
            <a:pPr algn="l">
              <a:buFont typeface="Arial" pitchFamily="34" charset="0"/>
              <a:buNone/>
            </a:pPr>
            <a:r>
              <a:rPr lang="ar-SA" sz="1800" dirty="0" smtClean="0"/>
              <a:t> </a:t>
            </a:r>
            <a:r>
              <a:rPr lang="ar-SA" sz="1800" dirty="0" err="1" smtClean="0"/>
              <a:t>ان</a:t>
            </a:r>
            <a:r>
              <a:rPr lang="ar-SA" sz="1800" dirty="0" smtClean="0"/>
              <a:t> المروحة تدفع الهواء الساخن من الخلف </a:t>
            </a:r>
            <a:r>
              <a:rPr lang="ar-SA" sz="1800" dirty="0" err="1" smtClean="0"/>
              <a:t>الى</a:t>
            </a:r>
            <a:r>
              <a:rPr lang="ar-SA" sz="1800" dirty="0" smtClean="0"/>
              <a:t> </a:t>
            </a:r>
            <a:r>
              <a:rPr lang="ar-SA" sz="1800" dirty="0" err="1" smtClean="0"/>
              <a:t>الامام</a:t>
            </a:r>
            <a:r>
              <a:rPr lang="en-US" sz="1800" dirty="0" smtClean="0">
                <a:cs typeface="Arial" pitchFamily="34" charset="0"/>
              </a:rPr>
              <a:t>• Fan blows heated air from rear</a:t>
            </a:r>
          </a:p>
          <a:p>
            <a:pPr algn="l">
              <a:buFont typeface="Arial" pitchFamily="34" charset="0"/>
              <a:buNone/>
            </a:pPr>
            <a:r>
              <a:rPr lang="en-US" sz="1800" dirty="0" smtClean="0">
                <a:cs typeface="Arial" pitchFamily="34" charset="0"/>
              </a:rPr>
              <a:t>to front</a:t>
            </a:r>
          </a:p>
          <a:p>
            <a:pPr algn="l">
              <a:buFont typeface="Arial" pitchFamily="34" charset="0"/>
              <a:buNone/>
            </a:pPr>
            <a:r>
              <a:rPr lang="ar-SA" sz="1800" dirty="0" smtClean="0"/>
              <a:t> </a:t>
            </a:r>
            <a:r>
              <a:rPr lang="ar-SA" sz="1800" dirty="0" err="1" smtClean="0"/>
              <a:t>ان</a:t>
            </a:r>
            <a:r>
              <a:rPr lang="ar-SA" sz="1800" dirty="0" smtClean="0"/>
              <a:t> الدخان يتصاعد </a:t>
            </a:r>
            <a:r>
              <a:rPr lang="ar-SA" sz="1800" dirty="0" err="1" smtClean="0"/>
              <a:t>الى</a:t>
            </a:r>
            <a:r>
              <a:rPr lang="ar-SA" sz="1800" dirty="0" smtClean="0"/>
              <a:t> المدخنة</a:t>
            </a:r>
            <a:r>
              <a:rPr lang="en-US" sz="1800" dirty="0" smtClean="0">
                <a:cs typeface="Arial" pitchFamily="34" charset="0"/>
              </a:rPr>
              <a:t>• Exhaust fumes vented at top</a:t>
            </a:r>
          </a:p>
          <a:p>
            <a:pPr algn="l">
              <a:buFont typeface="Arial" pitchFamily="34" charset="0"/>
              <a:buNone/>
            </a:pPr>
            <a:r>
              <a:rPr lang="en-US" sz="1800" dirty="0" smtClean="0">
                <a:cs typeface="Arial" pitchFamily="34" charset="0"/>
              </a:rPr>
              <a:t>rear into a stack</a:t>
            </a:r>
            <a:endParaRPr lang="ar-SA" sz="1800" dirty="0" smtClean="0"/>
          </a:p>
          <a:p>
            <a:pPr algn="l">
              <a:buFont typeface="Arial" pitchFamily="34" charset="0"/>
              <a:buNone/>
            </a:pPr>
            <a:r>
              <a:rPr lang="en-US" sz="1800" dirty="0" smtClean="0">
                <a:cs typeface="Arial" pitchFamily="34" charset="0"/>
              </a:rPr>
              <a:t> Output capacities of 20,000 to 320,000 Btu/hr per</a:t>
            </a:r>
          </a:p>
          <a:p>
            <a:pPr algn="l">
              <a:buFont typeface="Arial" pitchFamily="34" charset="0"/>
              <a:buNone/>
            </a:pPr>
            <a:r>
              <a:rPr lang="ar-SA" sz="1800" dirty="0" smtClean="0"/>
              <a:t> طاقته </a:t>
            </a:r>
            <a:r>
              <a:rPr lang="en-US" sz="1800" dirty="0" smtClean="0">
                <a:cs typeface="Arial" pitchFamily="34" charset="0"/>
              </a:rPr>
              <a:t>unit</a:t>
            </a:r>
          </a:p>
          <a:p>
            <a:pPr algn="l">
              <a:buFont typeface="Arial" pitchFamily="34" charset="0"/>
              <a:buNone/>
            </a:pPr>
            <a:r>
              <a:rPr lang="ar-SA" sz="1800" dirty="0" smtClean="0"/>
              <a:t> </a:t>
            </a:r>
            <a:r>
              <a:rPr lang="ar-SA" sz="1800" dirty="0" err="1" smtClean="0"/>
              <a:t>كفائته</a:t>
            </a:r>
            <a:r>
              <a:rPr lang="ar-SA" sz="1800" dirty="0" smtClean="0"/>
              <a:t> 80%</a:t>
            </a:r>
            <a:r>
              <a:rPr lang="en-US" sz="1800" dirty="0" smtClean="0">
                <a:cs typeface="Arial" pitchFamily="34" charset="0"/>
              </a:rPr>
              <a:t>• 80% efficiency (Btu out / Btu in)</a:t>
            </a:r>
          </a:p>
          <a:p>
            <a:pPr algn="l">
              <a:buFont typeface="Arial" pitchFamily="34" charset="0"/>
              <a:buNone/>
            </a:pPr>
            <a:r>
              <a:rPr lang="ar-SA" sz="1800" dirty="0" smtClean="0"/>
              <a:t> الوقود هو مثل الكيروسين والغاز الطبيعي</a:t>
            </a:r>
            <a:r>
              <a:rPr lang="en-US" sz="1800" dirty="0" smtClean="0">
                <a:cs typeface="Arial" pitchFamily="34" charset="0"/>
              </a:rPr>
              <a:t>• Fuels: No. 2 fuel oil, kerosene, LP gas, or natural gas</a:t>
            </a:r>
          </a:p>
          <a:p>
            <a:pPr algn="l"/>
            <a:r>
              <a:rPr lang="ar-SA" sz="1800" dirty="0" smtClean="0"/>
              <a:t>التوزيع </a:t>
            </a:r>
            <a:r>
              <a:rPr lang="ar-SA" sz="1800" dirty="0" err="1" smtClean="0"/>
              <a:t>الافقي</a:t>
            </a:r>
            <a:r>
              <a:rPr lang="ar-SA" sz="1800" dirty="0" smtClean="0"/>
              <a:t> يكون </a:t>
            </a:r>
            <a:r>
              <a:rPr lang="ar-SA" sz="1800" dirty="0" err="1" smtClean="0"/>
              <a:t>افضل</a:t>
            </a:r>
            <a:r>
              <a:rPr lang="ar-SA" sz="1800" dirty="0" smtClean="0"/>
              <a:t> تجانسا </a:t>
            </a:r>
            <a:r>
              <a:rPr lang="en-US" sz="1800" dirty="0" smtClean="0">
                <a:cs typeface="Arial" pitchFamily="34" charset="0"/>
              </a:rPr>
              <a:t>Horizontal discharge best for uniformity </a:t>
            </a:r>
          </a:p>
          <a:p>
            <a:pPr algn="l"/>
            <a:r>
              <a:rPr lang="en-US" sz="1800" b="1" dirty="0" smtClean="0">
                <a:cs typeface="Arial" pitchFamily="34" charset="0"/>
              </a:rPr>
              <a:t>Heat distribution</a:t>
            </a:r>
          </a:p>
          <a:p>
            <a:pPr algn="l">
              <a:buFont typeface="Arial" pitchFamily="34" charset="0"/>
              <a:buNone/>
            </a:pPr>
            <a:r>
              <a:rPr lang="en-US" sz="1800" dirty="0" smtClean="0">
                <a:cs typeface="Arial" pitchFamily="34" charset="0"/>
              </a:rPr>
              <a:t>– Heater fan only – very small greenhouses  </a:t>
            </a:r>
            <a:r>
              <a:rPr lang="ar-SA" sz="1800" dirty="0" smtClean="0"/>
              <a:t>في البيوت الصغيرة تستعمل المروحة فقط </a:t>
            </a:r>
            <a:r>
              <a:rPr lang="en-US" sz="1800" dirty="0" smtClean="0">
                <a:cs typeface="Arial" pitchFamily="34" charset="0"/>
              </a:rPr>
              <a:t> </a:t>
            </a:r>
          </a:p>
          <a:p>
            <a:pPr algn="l">
              <a:buFont typeface="Arial" pitchFamily="34" charset="0"/>
              <a:buNone/>
            </a:pPr>
            <a:r>
              <a:rPr lang="ar-SA" sz="1800" dirty="0" err="1" smtClean="0"/>
              <a:t>انبوب</a:t>
            </a:r>
            <a:r>
              <a:rPr lang="ar-SA" sz="1800" dirty="0" smtClean="0"/>
              <a:t>  لتوزيع  </a:t>
            </a:r>
            <a:r>
              <a:rPr lang="en-US" sz="1800" dirty="0" smtClean="0">
                <a:cs typeface="Arial" pitchFamily="34" charset="0"/>
              </a:rPr>
              <a:t>– Convection tubes for distribution</a:t>
            </a:r>
          </a:p>
          <a:p>
            <a:pPr algn="l">
              <a:buFont typeface="Arial" pitchFamily="34" charset="0"/>
              <a:buNone/>
            </a:pPr>
            <a:r>
              <a:rPr lang="ar-SA" sz="1800" dirty="0" smtClean="0"/>
              <a:t> ومروحة </a:t>
            </a:r>
            <a:r>
              <a:rPr lang="en-US" sz="1800" dirty="0" smtClean="0">
                <a:cs typeface="Arial" pitchFamily="34" charset="0"/>
              </a:rPr>
              <a:t>– Horizontal airflow (HAF) fan systems</a:t>
            </a:r>
            <a:endParaRPr lang="ar-SA" sz="1800" dirty="0" smtClean="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عنوان 1"/>
          <p:cNvSpPr>
            <a:spLocks noGrp="1"/>
          </p:cNvSpPr>
          <p:nvPr>
            <p:ph type="title"/>
          </p:nvPr>
        </p:nvSpPr>
        <p:spPr/>
        <p:txBody>
          <a:bodyPr/>
          <a:lstStyle/>
          <a:p>
            <a:endParaRPr lang="ar-SA" smtClean="0"/>
          </a:p>
        </p:txBody>
      </p:sp>
      <p:sp>
        <p:nvSpPr>
          <p:cNvPr id="4" name="عنصر نائب للمحتوى 3"/>
          <p:cNvSpPr>
            <a:spLocks noGrp="1"/>
          </p:cNvSpPr>
          <p:nvPr>
            <p:ph idx="1"/>
          </p:nvPr>
        </p:nvSpPr>
        <p:spPr/>
        <p:txBody>
          <a:bodyPr/>
          <a:lstStyle/>
          <a:p>
            <a:endParaRPr lang="ar-SA"/>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وان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r>
              <a:rPr lang="en-US" dirty="0" smtClean="0">
                <a:cs typeface="Times New Roman" pitchFamily="18" charset="0"/>
              </a:rPr>
              <a:t>Convection tubes </a:t>
            </a:r>
            <a:br>
              <a:rPr lang="en-US" dirty="0" smtClean="0">
                <a:cs typeface="Times New Roman" pitchFamily="18" charset="0"/>
              </a:rPr>
            </a:br>
            <a:r>
              <a:rPr lang="ar-SA" dirty="0" err="1" smtClean="0">
                <a:cs typeface="Times New Roman" pitchFamily="18" charset="0"/>
              </a:rPr>
              <a:t>انابيب</a:t>
            </a:r>
            <a:r>
              <a:rPr lang="ar-SA" dirty="0" smtClean="0">
                <a:cs typeface="Times New Roman" pitchFamily="18" charset="0"/>
              </a:rPr>
              <a:t> الحمل</a:t>
            </a:r>
            <a:endParaRPr lang="ar-SA" dirty="0" smtClean="0"/>
          </a:p>
        </p:txBody>
      </p:sp>
      <p:pic>
        <p:nvPicPr>
          <p:cNvPr id="35843" name="Picture 2"/>
          <p:cNvPicPr>
            <a:picLocks noGrp="1" noChangeAspect="1" noChangeArrowheads="1"/>
          </p:cNvPicPr>
          <p:nvPr>
            <p:ph idx="1"/>
          </p:nvPr>
        </p:nvPicPr>
        <p:blipFill>
          <a:blip r:embed="rId2"/>
          <a:srcRect l="22491" t="25253" r="24237" b="11609"/>
          <a:stretch>
            <a:fillRect/>
          </a:stretch>
        </p:blipFill>
        <p:spPr>
          <a:xfrm>
            <a:off x="5500688" y="1285875"/>
            <a:ext cx="3214687" cy="2857500"/>
          </a:xfrm>
          <a:noFill/>
        </p:spPr>
      </p:pic>
      <p:sp>
        <p:nvSpPr>
          <p:cNvPr id="35844" name="مستطيل 4"/>
          <p:cNvSpPr>
            <a:spLocks noChangeArrowheads="1"/>
          </p:cNvSpPr>
          <p:nvPr/>
        </p:nvSpPr>
        <p:spPr bwMode="auto">
          <a:xfrm>
            <a:off x="642938" y="1857375"/>
            <a:ext cx="5357822" cy="3139321"/>
          </a:xfrm>
          <a:prstGeom prst="rect">
            <a:avLst/>
          </a:prstGeom>
          <a:noFill/>
          <a:ln w="9525">
            <a:noFill/>
            <a:miter lim="800000"/>
            <a:headEnd/>
            <a:tailEnd/>
          </a:ln>
        </p:spPr>
        <p:txBody>
          <a:bodyPr wrap="square">
            <a:spAutoFit/>
          </a:bodyPr>
          <a:lstStyle/>
          <a:p>
            <a:pPr algn="l"/>
            <a:r>
              <a:rPr lang="en-US" dirty="0"/>
              <a:t>Polyethylene tube running length of greenhouse</a:t>
            </a:r>
          </a:p>
          <a:p>
            <a:pPr algn="l"/>
            <a:r>
              <a:rPr lang="en-US" dirty="0"/>
              <a:t>– Round holes (2-3” diameter) in pairs on  </a:t>
            </a:r>
            <a:r>
              <a:rPr lang="ar-SA" dirty="0" smtClean="0"/>
              <a:t>  </a:t>
            </a:r>
            <a:r>
              <a:rPr lang="en-US" dirty="0" smtClean="0"/>
              <a:t>opposite sides </a:t>
            </a:r>
            <a:r>
              <a:rPr lang="en-US" dirty="0"/>
              <a:t>every few feet</a:t>
            </a:r>
          </a:p>
          <a:p>
            <a:pPr algn="l"/>
            <a:r>
              <a:rPr lang="ar-SA" dirty="0" smtClean="0"/>
              <a:t>في </a:t>
            </a:r>
            <a:r>
              <a:rPr lang="ar-SA" dirty="0" err="1" smtClean="0"/>
              <a:t>ازواج</a:t>
            </a:r>
            <a:r>
              <a:rPr lang="ar-SA" dirty="0" smtClean="0"/>
              <a:t> على الجهتين المتقبلتين كل بضعة </a:t>
            </a:r>
            <a:r>
              <a:rPr lang="ar-SA" dirty="0" err="1" smtClean="0"/>
              <a:t>اقدام</a:t>
            </a:r>
            <a:r>
              <a:rPr lang="ar-SA" dirty="0" smtClean="0"/>
              <a:t> قطر الثقوب 2-3 انج</a:t>
            </a:r>
          </a:p>
          <a:p>
            <a:pPr algn="l"/>
            <a:endParaRPr lang="ar-SA" dirty="0" smtClean="0"/>
          </a:p>
          <a:p>
            <a:pPr algn="l"/>
            <a:r>
              <a:rPr lang="ar-SA" dirty="0" smtClean="0"/>
              <a:t> </a:t>
            </a:r>
            <a:r>
              <a:rPr lang="ar-SA" dirty="0" err="1"/>
              <a:t>ان</a:t>
            </a:r>
            <a:r>
              <a:rPr lang="ar-SA" dirty="0"/>
              <a:t> الهواء </a:t>
            </a:r>
            <a:r>
              <a:rPr lang="ar-SA" dirty="0" err="1"/>
              <a:t>الدافئي</a:t>
            </a:r>
            <a:r>
              <a:rPr lang="ar-SA" dirty="0"/>
              <a:t> الذي يخرج من الفتحات يختلط بالهواء البارد</a:t>
            </a:r>
            <a:r>
              <a:rPr lang="en-US" dirty="0"/>
              <a:t>– Warm air exits holes, mixes with cool air</a:t>
            </a:r>
          </a:p>
          <a:p>
            <a:pPr algn="l"/>
            <a:r>
              <a:rPr lang="en-US" dirty="0"/>
              <a:t>– Can keep tube inflated / blowing even when heater is not running</a:t>
            </a:r>
          </a:p>
          <a:p>
            <a:pPr algn="l"/>
            <a:r>
              <a:rPr lang="en-US" dirty="0"/>
              <a:t>• Air movement and temperature uniformity</a:t>
            </a:r>
          </a:p>
          <a:p>
            <a:pPr algn="l"/>
            <a:r>
              <a:rPr lang="en-US" dirty="0"/>
              <a:t>• Winter cooling</a:t>
            </a:r>
            <a:endParaRPr lang="ar-SA"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عنوان 1"/>
          <p:cNvSpPr>
            <a:spLocks noGrp="1"/>
          </p:cNvSpPr>
          <p:nvPr>
            <p:ph type="title"/>
          </p:nvPr>
        </p:nvSpPr>
        <p:spPr/>
        <p:txBody>
          <a:bodyPr/>
          <a:lstStyle/>
          <a:p>
            <a:pPr eaLnBrk="1" hangingPunct="1"/>
            <a:endParaRPr lang="ar-SA" smtClean="0"/>
          </a:p>
        </p:txBody>
      </p:sp>
      <p:pic>
        <p:nvPicPr>
          <p:cNvPr id="38915" name="Picture 2"/>
          <p:cNvPicPr>
            <a:picLocks noGrp="1" noChangeAspect="1" noChangeArrowheads="1"/>
          </p:cNvPicPr>
          <p:nvPr>
            <p:ph idx="1"/>
          </p:nvPr>
        </p:nvPicPr>
        <p:blipFill>
          <a:blip r:embed="rId2"/>
          <a:srcRect/>
          <a:stretch>
            <a:fillRect/>
          </a:stretch>
        </p:blipFill>
        <p:spPr>
          <a:xfrm>
            <a:off x="1828800" y="1804988"/>
            <a:ext cx="5486400" cy="4114800"/>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p:txBody>
          <a:bodyPr/>
          <a:lstStyle/>
          <a:p>
            <a:pPr eaLnBrk="1" hangingPunct="1"/>
            <a:endParaRPr lang="en-US" smtClean="0">
              <a:cs typeface="Times New Roman" pitchFamily="18" charset="0"/>
            </a:endParaRPr>
          </a:p>
        </p:txBody>
      </p:sp>
      <p:sp>
        <p:nvSpPr>
          <p:cNvPr id="44035" name="Rectangle 3"/>
          <p:cNvSpPr>
            <a:spLocks noGrp="1"/>
          </p:cNvSpPr>
          <p:nvPr>
            <p:ph type="body" idx="1"/>
          </p:nvPr>
        </p:nvSpPr>
        <p:spPr/>
        <p:txBody>
          <a:bodyPr/>
          <a:lstStyle/>
          <a:p>
            <a:pPr eaLnBrk="1" hangingPunct="1"/>
            <a:endParaRPr lang="en-US" smtClean="0">
              <a:cs typeface="Arial" pitchFamily="34" charset="0"/>
            </a:endParaRPr>
          </a:p>
        </p:txBody>
      </p:sp>
      <p:pic>
        <p:nvPicPr>
          <p:cNvPr id="44036" name="Picture 4"/>
          <p:cNvPicPr>
            <a:picLocks noChangeAspect="1" noChangeArrowheads="1"/>
          </p:cNvPicPr>
          <p:nvPr/>
        </p:nvPicPr>
        <p:blipFill>
          <a:blip r:embed="rId2"/>
          <a:srcRect/>
          <a:stretch>
            <a:fillRect/>
          </a:stretch>
        </p:blipFill>
        <p:spPr bwMode="auto">
          <a:xfrm>
            <a:off x="642938" y="0"/>
            <a:ext cx="8501062" cy="6500813"/>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pPr eaLnBrk="1" hangingPunct="1"/>
            <a:endParaRPr lang="en-US" smtClean="0">
              <a:cs typeface="Times New Roman" pitchFamily="18" charset="0"/>
            </a:endParaRPr>
          </a:p>
        </p:txBody>
      </p:sp>
      <p:pic>
        <p:nvPicPr>
          <p:cNvPr id="45059" name="Picture 4"/>
          <p:cNvPicPr>
            <a:picLocks noGrp="1" noChangeAspect="1" noChangeArrowheads="1"/>
          </p:cNvPicPr>
          <p:nvPr>
            <p:ph type="body" idx="1"/>
          </p:nvPr>
        </p:nvPicPr>
        <p:blipFill>
          <a:blip r:embed="rId2"/>
          <a:srcRect/>
          <a:stretch>
            <a:fillRect/>
          </a:stretch>
        </p:blipFill>
        <p:spPr>
          <a:xfrm>
            <a:off x="0" y="2214563"/>
            <a:ext cx="4751388" cy="3538537"/>
          </a:xfrm>
          <a:noFill/>
        </p:spPr>
      </p:pic>
      <p:sp>
        <p:nvSpPr>
          <p:cNvPr id="45060" name="Rectangle 5"/>
          <p:cNvSpPr>
            <a:spLocks noChangeArrowheads="1"/>
          </p:cNvSpPr>
          <p:nvPr/>
        </p:nvSpPr>
        <p:spPr bwMode="auto">
          <a:xfrm>
            <a:off x="2500313" y="500063"/>
            <a:ext cx="4572000" cy="915987"/>
          </a:xfrm>
          <a:prstGeom prst="rect">
            <a:avLst/>
          </a:prstGeom>
          <a:noFill/>
          <a:ln w="9525">
            <a:noFill/>
            <a:miter lim="800000"/>
            <a:headEnd/>
            <a:tailEnd/>
          </a:ln>
        </p:spPr>
        <p:txBody>
          <a:bodyPr>
            <a:spAutoFit/>
          </a:bodyPr>
          <a:lstStyle/>
          <a:p>
            <a:endParaRPr lang="en-US" dirty="0"/>
          </a:p>
          <a:p>
            <a:r>
              <a:rPr lang="en-US" b="1" dirty="0"/>
              <a:t>Inflating tubes for air distribution Increased efficiency and uniformity</a:t>
            </a:r>
            <a:r>
              <a:rPr lang="en-US" dirty="0"/>
              <a:t> </a:t>
            </a:r>
          </a:p>
        </p:txBody>
      </p:sp>
      <p:pic>
        <p:nvPicPr>
          <p:cNvPr id="45061" name="Picture 8"/>
          <p:cNvPicPr>
            <a:picLocks noChangeAspect="1" noChangeArrowheads="1"/>
          </p:cNvPicPr>
          <p:nvPr/>
        </p:nvPicPr>
        <p:blipFill>
          <a:blip r:embed="rId3"/>
          <a:srcRect/>
          <a:stretch>
            <a:fillRect/>
          </a:stretch>
        </p:blipFill>
        <p:spPr bwMode="auto">
          <a:xfrm>
            <a:off x="4679950" y="2286000"/>
            <a:ext cx="4464050" cy="3459163"/>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عنوان 1"/>
          <p:cNvSpPr>
            <a:spLocks noGrp="1"/>
          </p:cNvSpPr>
          <p:nvPr>
            <p:ph type="title"/>
          </p:nvPr>
        </p:nvSpPr>
        <p:spPr/>
        <p:txBody>
          <a:bodyPr/>
          <a:lstStyle/>
          <a:p>
            <a:pPr eaLnBrk="1" hangingPunct="1"/>
            <a:endParaRPr lang="ar-SA" smtClean="0"/>
          </a:p>
        </p:txBody>
      </p:sp>
      <p:pic>
        <p:nvPicPr>
          <p:cNvPr id="51203" name="Picture 2"/>
          <p:cNvPicPr>
            <a:picLocks noGrp="1" noChangeAspect="1" noChangeArrowheads="1"/>
          </p:cNvPicPr>
          <p:nvPr>
            <p:ph idx="1"/>
          </p:nvPr>
        </p:nvPicPr>
        <p:blipFill>
          <a:blip r:embed="rId2"/>
          <a:srcRect l="9750" t="24623" r="8566" b="5927"/>
          <a:stretch>
            <a:fillRect/>
          </a:stretch>
        </p:blipFill>
        <p:spPr>
          <a:xfrm>
            <a:off x="428625" y="642938"/>
            <a:ext cx="8315325" cy="5302250"/>
          </a:xfr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عنوان 1"/>
          <p:cNvSpPr>
            <a:spLocks noGrp="1"/>
          </p:cNvSpPr>
          <p:nvPr>
            <p:ph type="title"/>
          </p:nvPr>
        </p:nvSpPr>
        <p:spPr/>
        <p:txBody>
          <a:bodyPr/>
          <a:lstStyle/>
          <a:p>
            <a:pPr eaLnBrk="1" hangingPunct="1"/>
            <a:endParaRPr lang="ar-SA" dirty="0" smtClean="0"/>
          </a:p>
        </p:txBody>
      </p:sp>
      <p:sp>
        <p:nvSpPr>
          <p:cNvPr id="56323" name="عنصر نائب للمحتوى 2"/>
          <p:cNvSpPr>
            <a:spLocks noGrp="1"/>
          </p:cNvSpPr>
          <p:nvPr>
            <p:ph idx="1"/>
          </p:nvPr>
        </p:nvSpPr>
        <p:spPr/>
        <p:txBody>
          <a:bodyPr/>
          <a:lstStyle/>
          <a:p>
            <a:pPr eaLnBrk="1" hangingPunct="1"/>
            <a:endParaRPr lang="ar-SA" smtClean="0"/>
          </a:p>
        </p:txBody>
      </p:sp>
      <p:sp>
        <p:nvSpPr>
          <p:cNvPr id="56324" name="مستطيل 3"/>
          <p:cNvSpPr>
            <a:spLocks noChangeArrowheads="1"/>
          </p:cNvSpPr>
          <p:nvPr/>
        </p:nvSpPr>
        <p:spPr bwMode="auto">
          <a:xfrm>
            <a:off x="2286000" y="1444625"/>
            <a:ext cx="4572000" cy="3968750"/>
          </a:xfrm>
          <a:prstGeom prst="rect">
            <a:avLst/>
          </a:prstGeom>
          <a:noFill/>
          <a:ln w="9525">
            <a:noFill/>
            <a:miter lim="800000"/>
            <a:headEnd/>
            <a:tailEnd/>
          </a:ln>
        </p:spPr>
        <p:txBody>
          <a:bodyPr>
            <a:spAutoFit/>
          </a:bodyPr>
          <a:lstStyle/>
          <a:p>
            <a:r>
              <a:rPr lang="ar-SA">
                <a:latin typeface="Calibri" pitchFamily="34" charset="0"/>
              </a:rPr>
              <a:t>ويمكن حساب كمية الإشعاع الشمسي داخل البيت المحمي من المعادلة التالية:</a:t>
            </a:r>
            <a:br>
              <a:rPr lang="ar-SA">
                <a:latin typeface="Calibri" pitchFamily="34" charset="0"/>
              </a:rPr>
            </a:br>
            <a:r>
              <a:rPr lang="en-US">
                <a:latin typeface="Calibri" pitchFamily="34" charset="0"/>
              </a:rPr>
              <a:t>Qr = (I) () (Af) ………………………………….. (3.5)</a:t>
            </a:r>
            <a:br>
              <a:rPr lang="en-US">
                <a:latin typeface="Calibri" pitchFamily="34" charset="0"/>
              </a:rPr>
            </a:br>
            <a:r>
              <a:rPr lang="ar-SA">
                <a:latin typeface="Calibri" pitchFamily="34" charset="0"/>
              </a:rPr>
              <a:t>حيث أن:</a:t>
            </a:r>
            <a:br>
              <a:rPr lang="ar-SA">
                <a:latin typeface="Calibri" pitchFamily="34" charset="0"/>
              </a:rPr>
            </a:br>
            <a:r>
              <a:rPr lang="en-US">
                <a:latin typeface="Calibri" pitchFamily="34" charset="0"/>
              </a:rPr>
              <a:t>Qr = </a:t>
            </a:r>
            <a:r>
              <a:rPr lang="ar-SA">
                <a:latin typeface="Calibri" pitchFamily="34" charset="0"/>
              </a:rPr>
              <a:t>كمية الإشعاع الشمسي الساقطة على النباتات داخل البيت المحمي (كيلووات)،</a:t>
            </a:r>
            <a:br>
              <a:rPr lang="ar-SA">
                <a:latin typeface="Calibri" pitchFamily="34" charset="0"/>
              </a:rPr>
            </a:br>
            <a:r>
              <a:rPr lang="en-US">
                <a:latin typeface="Calibri" pitchFamily="34" charset="0"/>
              </a:rPr>
              <a:t>I = </a:t>
            </a:r>
            <a:r>
              <a:rPr lang="ar-SA">
                <a:latin typeface="Calibri" pitchFamily="34" charset="0"/>
              </a:rPr>
              <a:t>كمية الإشعاع الشمسي الساقط على سطح أفقي خارج البيت المحمي (كيلووات)</a:t>
            </a:r>
            <a:br>
              <a:rPr lang="ar-SA">
                <a:latin typeface="Calibri" pitchFamily="34" charset="0"/>
              </a:rPr>
            </a:br>
            <a:r>
              <a:rPr lang="ar-SA">
                <a:latin typeface="Calibri" pitchFamily="34" charset="0"/>
              </a:rPr>
              <a:t> = معامل النفاذية لمادة الغطاء للإشعاع الشمسي (كسر عشري)،</a:t>
            </a:r>
            <a:br>
              <a:rPr lang="ar-SA">
                <a:latin typeface="Calibri" pitchFamily="34" charset="0"/>
              </a:rPr>
            </a:br>
            <a:r>
              <a:rPr lang="en-US">
                <a:latin typeface="Calibri" pitchFamily="34" charset="0"/>
              </a:rPr>
              <a:t>Af = </a:t>
            </a:r>
            <a:r>
              <a:rPr lang="ar-SA">
                <a:latin typeface="Calibri" pitchFamily="34" charset="0"/>
              </a:rPr>
              <a:t>المساحة الأرضية للبيت المحمي(م2).</a:t>
            </a:r>
            <a:br>
              <a:rPr lang="ar-SA">
                <a:latin typeface="Calibri" pitchFamily="34" charset="0"/>
              </a:rPr>
            </a:br>
            <a:r>
              <a:rPr lang="ar-SA">
                <a:latin typeface="Calibri" pitchFamily="34" charset="0"/>
              </a:rPr>
              <a:t>يفقد البيت المحمي الطاقة الحرارية بالتوصيل خلال الأغطية وأجزاء الهيكل المختلفة ، كما يفقد جزءاً كبيراً بالحمل خلال عملية تغيير الهواء (التهوية) والتسرب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655029"/>
            <a:ext cx="8229600" cy="1203158"/>
          </a:xfrm>
        </p:spPr>
        <p:txBody>
          <a:bodyPr rtlCol="1">
            <a:noAutofit/>
          </a:bodyPr>
          <a:lstStyle/>
          <a:p>
            <a:pPr eaLnBrk="1" fontAlgn="auto" hangingPunct="1">
              <a:spcAft>
                <a:spcPts val="0"/>
              </a:spcAft>
              <a:defRPr/>
            </a:pP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Measurements for calculating the surface </a:t>
            </a:r>
            <a:b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ar-SA"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area of a gable type greenhouse</a:t>
            </a:r>
            <a:b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ar-SA"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حساب مساحة سطح البيت الزجاجي (الجمالون) </a:t>
            </a:r>
            <a:endParaRPr lang="ar-SA"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219" name="عنصر نائب للمحتوى 2"/>
          <p:cNvSpPr>
            <a:spLocks noGrp="1"/>
          </p:cNvSpPr>
          <p:nvPr>
            <p:ph idx="1"/>
          </p:nvPr>
        </p:nvSpPr>
        <p:spPr>
          <a:xfrm>
            <a:off x="571500" y="2643188"/>
            <a:ext cx="8229600" cy="4525962"/>
          </a:xfrm>
        </p:spPr>
        <p:txBody>
          <a:bodyPr/>
          <a:lstStyle/>
          <a:p>
            <a:pPr eaLnBrk="1" hangingPunct="1"/>
            <a:r>
              <a:rPr lang="ar-SA" smtClean="0"/>
              <a:t>ان </a:t>
            </a:r>
            <a:r>
              <a:rPr lang="ar-IQ" smtClean="0"/>
              <a:t>للمساحة السطحية للبيت</a:t>
            </a:r>
            <a:r>
              <a:rPr lang="ar-SA" smtClean="0"/>
              <a:t> الزجاجي </a:t>
            </a:r>
            <a:r>
              <a:rPr lang="en-US" smtClean="0">
                <a:cs typeface="Arial" pitchFamily="34" charset="0"/>
              </a:rPr>
              <a:t>surface area (SA) </a:t>
            </a:r>
            <a:r>
              <a:rPr lang="ar-SA" smtClean="0"/>
              <a:t>تاثير في فقد الحرارة فالبيت الكبير المساحة يفقد حرارة اكثر من البيت الصغير ان مساحة </a:t>
            </a:r>
            <a:r>
              <a:rPr lang="ar-IQ" smtClean="0"/>
              <a:t>سطح </a:t>
            </a:r>
            <a:r>
              <a:rPr lang="ar-SA" smtClean="0"/>
              <a:t>البيت تعتمد على مساحة السقف وكل جدران البيت  فمساحة </a:t>
            </a:r>
            <a:r>
              <a:rPr lang="ar-IQ" smtClean="0"/>
              <a:t>سطح </a:t>
            </a:r>
            <a:r>
              <a:rPr lang="ar-SA" smtClean="0"/>
              <a:t>البيت على شكل جمالون  </a:t>
            </a:r>
            <a:r>
              <a:rPr lang="en-US" smtClean="0">
                <a:cs typeface="Arial" pitchFamily="34" charset="0"/>
              </a:rPr>
              <a:t>gable type greenhouse </a:t>
            </a:r>
            <a:r>
              <a:rPr lang="ar-SA" smtClean="0"/>
              <a:t>ابعاده  كالاتي </a:t>
            </a:r>
          </a:p>
          <a:p>
            <a:pPr eaLnBrk="1" hangingPunct="1"/>
            <a:endParaRPr lang="ar-SA"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عنوان 1"/>
          <p:cNvSpPr>
            <a:spLocks noGrp="1"/>
          </p:cNvSpPr>
          <p:nvPr>
            <p:ph type="ctrTitle"/>
          </p:nvPr>
        </p:nvSpPr>
        <p:spPr/>
        <p:txBody>
          <a:bodyPr/>
          <a:lstStyle/>
          <a:p>
            <a:pPr eaLnBrk="1" hangingPunct="1"/>
            <a:endParaRPr lang="ar-SA" smtClean="0"/>
          </a:p>
        </p:txBody>
      </p:sp>
      <p:sp>
        <p:nvSpPr>
          <p:cNvPr id="3" name="عنوان فرعي 2"/>
          <p:cNvSpPr>
            <a:spLocks noGrp="1"/>
          </p:cNvSpPr>
          <p:nvPr>
            <p:ph type="subTitle" idx="1"/>
          </p:nvPr>
        </p:nvSpPr>
        <p:spPr/>
        <p:txBody>
          <a:bodyPr rtlCol="1">
            <a:normAutofit/>
          </a:bodyPr>
          <a:lstStyle/>
          <a:p>
            <a:pPr eaLnBrk="1" fontAlgn="auto" hangingPunct="1">
              <a:spcAft>
                <a:spcPts val="0"/>
              </a:spcAft>
              <a:defRPr/>
            </a:pPr>
            <a:endParaRPr lang="ar-SA"/>
          </a:p>
        </p:txBody>
      </p:sp>
      <p:pic>
        <p:nvPicPr>
          <p:cNvPr id="57348" name="Picture 2"/>
          <p:cNvPicPr>
            <a:picLocks noChangeAspect="1" noChangeArrowheads="1"/>
          </p:cNvPicPr>
          <p:nvPr/>
        </p:nvPicPr>
        <p:blipFill>
          <a:blip r:embed="rId2"/>
          <a:srcRect/>
          <a:stretch>
            <a:fillRect/>
          </a:stretch>
        </p:blipFill>
        <p:spPr bwMode="auto">
          <a:xfrm>
            <a:off x="-642938" y="2928938"/>
            <a:ext cx="6048376" cy="2833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endParaRPr lang="ar-SA"/>
          </a:p>
        </p:txBody>
      </p:sp>
      <p:sp>
        <p:nvSpPr>
          <p:cNvPr id="3" name="عنوان فرعي 2"/>
          <p:cNvSpPr>
            <a:spLocks noGrp="1"/>
          </p:cNvSpPr>
          <p:nvPr>
            <p:ph type="subTitle" idx="1"/>
          </p:nvPr>
        </p:nvSpPr>
        <p:spPr/>
        <p:txBody>
          <a:bodyPr/>
          <a:lstStyle/>
          <a:p>
            <a:endParaRPr lang="ar-S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عنوان 1"/>
          <p:cNvSpPr>
            <a:spLocks noGrp="1"/>
          </p:cNvSpPr>
          <p:nvPr>
            <p:ph type="title"/>
          </p:nvPr>
        </p:nvSpPr>
        <p:spPr/>
        <p:txBody>
          <a:bodyPr/>
          <a:lstStyle/>
          <a:p>
            <a:pPr eaLnBrk="1" hangingPunct="1"/>
            <a:endParaRPr lang="ar-SA" smtClean="0"/>
          </a:p>
        </p:txBody>
      </p:sp>
      <p:sp>
        <p:nvSpPr>
          <p:cNvPr id="10243" name="عنصر نائب للمحتوى 2"/>
          <p:cNvSpPr>
            <a:spLocks noGrp="1"/>
          </p:cNvSpPr>
          <p:nvPr>
            <p:ph idx="1"/>
          </p:nvPr>
        </p:nvSpPr>
        <p:spPr/>
        <p:txBody>
          <a:bodyPr/>
          <a:lstStyle/>
          <a:p>
            <a:pPr algn="l" eaLnBrk="1" hangingPunct="1"/>
            <a:endParaRPr lang="ar-SA" sz="2400" smtClean="0"/>
          </a:p>
          <a:p>
            <a:pPr algn="l" eaLnBrk="1" hangingPunct="1"/>
            <a:endParaRPr lang="ar-SA" sz="2400" smtClean="0"/>
          </a:p>
          <a:p>
            <a:pPr algn="l" eaLnBrk="1" hangingPunct="1"/>
            <a:endParaRPr lang="ar-SA" sz="2400" smtClean="0"/>
          </a:p>
          <a:p>
            <a:pPr algn="l" eaLnBrk="1" hangingPunct="1"/>
            <a:endParaRPr lang="ar-SA" sz="2400" smtClean="0"/>
          </a:p>
          <a:p>
            <a:pPr algn="l" rtl="0" eaLnBrk="1" hangingPunct="1"/>
            <a:r>
              <a:rPr lang="en-US" sz="2400" smtClean="0">
                <a:cs typeface="Arial" pitchFamily="34" charset="0"/>
              </a:rPr>
              <a:t>Area of side walls = 2 x (L x G)</a:t>
            </a:r>
            <a:br>
              <a:rPr lang="en-US" sz="2400" smtClean="0">
                <a:cs typeface="Arial" pitchFamily="34" charset="0"/>
              </a:rPr>
            </a:br>
            <a:r>
              <a:rPr lang="en-US" sz="2400" smtClean="0">
                <a:cs typeface="Arial" pitchFamily="34" charset="0"/>
              </a:rPr>
              <a:t>Area of sloping roof = 2 x (L x S)</a:t>
            </a:r>
            <a:br>
              <a:rPr lang="en-US" sz="2400" smtClean="0">
                <a:cs typeface="Arial" pitchFamily="34" charset="0"/>
              </a:rPr>
            </a:br>
            <a:r>
              <a:rPr lang="en-US" sz="2400" smtClean="0">
                <a:cs typeface="Arial" pitchFamily="34" charset="0"/>
              </a:rPr>
              <a:t>Area of end walls = 2 x [(G x W) + (0.5 x (H - G)) x W]</a:t>
            </a:r>
            <a:br>
              <a:rPr lang="en-US" sz="2400" smtClean="0">
                <a:cs typeface="Arial" pitchFamily="34" charset="0"/>
              </a:rPr>
            </a:br>
            <a:r>
              <a:rPr lang="en-US" sz="2400" smtClean="0">
                <a:cs typeface="Arial" pitchFamily="34" charset="0"/>
              </a:rPr>
              <a:t>Total surface area = Area of side walls + area of roof + area of end walls</a:t>
            </a:r>
          </a:p>
          <a:p>
            <a:pPr algn="l" rtl="0" eaLnBrk="1" hangingPunct="1"/>
            <a:r>
              <a:rPr lang="en-US" sz="2400" smtClean="0">
                <a:cs typeface="Arial" pitchFamily="34" charset="0"/>
              </a:rPr>
              <a:t>Note that a multispan greenhouse only has 2 side walls, but every bay has roof areas and end walls.</a:t>
            </a:r>
          </a:p>
          <a:p>
            <a:pPr algn="l" eaLnBrk="1" hangingPunct="1"/>
            <a:endParaRPr lang="ar-SA" sz="2400" smtClean="0"/>
          </a:p>
        </p:txBody>
      </p:sp>
      <p:pic>
        <p:nvPicPr>
          <p:cNvPr id="10244" name="صورة 3" descr="Measurements required to calculate the surface area of a gabled greenhouse"/>
          <p:cNvPicPr>
            <a:picLocks noChangeAspect="1" noChangeArrowheads="1"/>
          </p:cNvPicPr>
          <p:nvPr/>
        </p:nvPicPr>
        <p:blipFill>
          <a:blip r:embed="rId2"/>
          <a:srcRect/>
          <a:stretch>
            <a:fillRect/>
          </a:stretch>
        </p:blipFill>
        <p:spPr bwMode="auto">
          <a:xfrm>
            <a:off x="2357438" y="0"/>
            <a:ext cx="4500562" cy="3357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TotalTime>
  <Words>3047</Words>
  <Application>Microsoft Office PowerPoint</Application>
  <PresentationFormat>عرض على الشاشة (3:4)‏</PresentationFormat>
  <Paragraphs>268</Paragraphs>
  <Slides>81</Slides>
  <Notes>0</Notes>
  <HiddenSlides>0</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81</vt:i4>
      </vt:variant>
    </vt:vector>
  </HeadingPairs>
  <TitlesOfParts>
    <vt:vector size="85" baseType="lpstr">
      <vt:lpstr>Arial</vt:lpstr>
      <vt:lpstr>Calibri</vt:lpstr>
      <vt:lpstr>Times New Roman</vt:lpstr>
      <vt:lpstr>سمة Office</vt:lpstr>
      <vt:lpstr>عرض تقديمي في PowerPoint</vt:lpstr>
      <vt:lpstr>Energy losses and gains in a greenhouse</vt:lpstr>
      <vt:lpstr>حساب احتياجات التدفئة في البيت الزجاجي  Greenhouse heating requirements</vt:lpstr>
      <vt:lpstr>عرض تقديمي في PowerPoint</vt:lpstr>
      <vt:lpstr>Calculating the total heat load (QT) حساب الحمل الحراري الكلي</vt:lpstr>
      <vt:lpstr>Heat load due to conduction (QC) حمل  الحرارة الناتج عن التوصيل </vt:lpstr>
      <vt:lpstr>Heat transfer values</vt:lpstr>
      <vt:lpstr>Measurements for calculating the surface   area of a gable type greenhouse  حساب مساحة سطح البيت الزجاجي (الجمالون) </vt:lpstr>
      <vt:lpstr>عرض تقديمي في PowerPoint</vt:lpstr>
      <vt:lpstr>Freestanding 12 ft. x 16 ft.</vt:lpstr>
      <vt:lpstr>عرض تقديمي في PowerPoint</vt:lpstr>
      <vt:lpstr>عرض تقديمي في PowerPoint</vt:lpstr>
      <vt:lpstr>حمل الحرارة نتيجة التسرب  Heat load due to leakage (QL)</vt:lpstr>
      <vt:lpstr>عرض تقديمي في PowerPoint</vt:lpstr>
      <vt:lpstr>عرض تقديمي في PowerPoint</vt:lpstr>
      <vt:lpstr>عرض تقديمي في PowerPoint</vt:lpstr>
      <vt:lpstr>عرض تقديمي في PowerPoint</vt:lpstr>
      <vt:lpstr> </vt:lpstr>
      <vt:lpstr>Heater capacity سعة التدفئة </vt:lpstr>
      <vt:lpstr> Thermal screens</vt:lpstr>
      <vt:lpstr>Thermal screens </vt:lpstr>
      <vt:lpstr>عرض تقديمي في PowerPoint</vt:lpstr>
      <vt:lpstr>عرض تقديمي في PowerPoint</vt:lpstr>
      <vt:lpstr>عرض تقديمي في PowerPoint</vt:lpstr>
      <vt:lpstr>تقليل احتياجات التدفئة Reducing heating requirements</vt:lpstr>
      <vt:lpstr>عرض تقديمي في PowerPoint</vt:lpstr>
      <vt:lpstr>عرض تقديمي في PowerPoint</vt:lpstr>
      <vt:lpstr>عرض تقديمي في PowerPoint</vt:lpstr>
      <vt:lpstr>عرض تقديمي في PowerPoint</vt:lpstr>
      <vt:lpstr>Type of Heating systems</vt:lpstr>
      <vt:lpstr>عرض تقديمي في PowerPoint</vt:lpstr>
      <vt:lpstr>عرض تقديمي في PowerPoint</vt:lpstr>
      <vt:lpstr>عرض تقديمي في PowerPoint</vt:lpstr>
      <vt:lpstr>Heat distribution توزيع الحرارة</vt:lpstr>
      <vt:lpstr>Convection tubes  انابيب الحمل</vt:lpstr>
      <vt:lpstr>عرض تقديمي في PowerPoint</vt:lpstr>
      <vt:lpstr>عرض تقديمي في PowerPoint</vt:lpstr>
      <vt:lpstr>New unit heater designs </vt:lpstr>
      <vt:lpstr>Horizontal Air Flow (HAF)</vt:lpstr>
      <vt:lpstr>عرض تقديمي في PowerPoint</vt:lpstr>
      <vt:lpstr>Central heating system</vt:lpstr>
      <vt:lpstr>عرض تقديمي في PowerPoint</vt:lpstr>
      <vt:lpstr>عرض تقديمي في PowerPoint</vt:lpstr>
      <vt:lpstr>عرض تقديمي في PowerPoint</vt:lpstr>
      <vt:lpstr>Central Heating Systems </vt:lpstr>
      <vt:lpstr>عرض تقديمي في PowerPoint</vt:lpstr>
      <vt:lpstr>عرض تقديمي في PowerPoint</vt:lpstr>
      <vt:lpstr>عرض تقديمي في PowerPoint</vt:lpstr>
      <vt:lpstr>Overhead pipe coils</vt:lpstr>
      <vt:lpstr>In-bed pipe coils </vt:lpstr>
      <vt:lpstr>عرض تقديمي في PowerPoint</vt:lpstr>
      <vt:lpstr>عرض تقديمي في PowerPoint</vt:lpstr>
      <vt:lpstr>Heated floor: in-floor tubing</vt:lpstr>
      <vt:lpstr>عرض تقديمي في PowerPoint</vt:lpstr>
      <vt:lpstr>عرض تقديمي في PowerPoint</vt:lpstr>
      <vt:lpstr>عرض تقديمي في PowerPoint</vt:lpstr>
      <vt:lpstr>عرض تقديمي في PowerPoint</vt:lpstr>
      <vt:lpstr>IR-Radiant Heater Systems</vt:lpstr>
      <vt:lpstr>عرض تقديمي في PowerPoint</vt:lpstr>
      <vt:lpstr>عرض تقديمي في PowerPoint</vt:lpstr>
      <vt:lpstr>infrared-heaters</vt:lpstr>
      <vt:lpstr>عرض تقديمي في PowerPoint</vt:lpstr>
      <vt:lpstr>عرض تقديمي في PowerPoint</vt:lpstr>
      <vt:lpstr>عرض تقديمي في PowerPoint</vt:lpstr>
      <vt:lpstr>عرض تقديمي في PowerPoint</vt:lpstr>
      <vt:lpstr>عرض تقديمي في PowerPoint</vt:lpstr>
      <vt:lpstr>IR-Radiant Heater Systems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Convection tubes  انابيب الحمل</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USER</dc:creator>
  <cp:lastModifiedBy>pc</cp:lastModifiedBy>
  <cp:revision>31</cp:revision>
  <dcterms:created xsi:type="dcterms:W3CDTF">2010-04-29T21:52:50Z</dcterms:created>
  <dcterms:modified xsi:type="dcterms:W3CDTF">2022-03-07T16:11:34Z</dcterms:modified>
</cp:coreProperties>
</file>